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3.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7_75C7262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5_663EDB5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3_9C3A81E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7FFFFFFC_B69D3D59.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1_23B4AF4D.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ppt/comments/modernComment_108_24E440DF.xml" ContentType="application/vnd.ms-powerpoint.comments+xml"/>
  <Override PartName="/ppt/charts/chart3.xml" ContentType="application/vnd.openxmlformats-officedocument.drawingml.chart+xml"/>
  <Override PartName="/ppt/drawings/drawing2.xml" ContentType="application/vnd.openxmlformats-officedocument.drawingml.chartshapes+xml"/>
  <Override PartName="/ppt/notesSlides/notesSlide18.xml" ContentType="application/vnd.openxmlformats-officedocument.presentationml.notesSlide+xml"/>
  <Override PartName="/ppt/comments/modernComment_10B_66AC770A.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9"/>
    <p:sldMasterId id="2147483768" r:id="rId10"/>
    <p:sldMasterId id="2147483817" r:id="rId11"/>
    <p:sldMasterId id="2147483865" r:id="rId12"/>
  </p:sldMasterIdLst>
  <p:notesMasterIdLst>
    <p:notesMasterId r:id="rId46"/>
  </p:notesMasterIdLst>
  <p:sldIdLst>
    <p:sldId id="2145707346" r:id="rId13"/>
    <p:sldId id="2147483646" r:id="rId14"/>
    <p:sldId id="266" r:id="rId15"/>
    <p:sldId id="263" r:id="rId16"/>
    <p:sldId id="2145707345" r:id="rId17"/>
    <p:sldId id="265" r:id="rId18"/>
    <p:sldId id="2147482146" r:id="rId19"/>
    <p:sldId id="2147468745" r:id="rId20"/>
    <p:sldId id="277" r:id="rId21"/>
    <p:sldId id="261" r:id="rId22"/>
    <p:sldId id="274" r:id="rId23"/>
    <p:sldId id="275" r:id="rId24"/>
    <p:sldId id="276" r:id="rId25"/>
    <p:sldId id="259" r:id="rId26"/>
    <p:sldId id="268" r:id="rId27"/>
    <p:sldId id="273" r:id="rId28"/>
    <p:sldId id="2147483645" r:id="rId29"/>
    <p:sldId id="2147483605" r:id="rId30"/>
    <p:sldId id="260" r:id="rId31"/>
    <p:sldId id="271" r:id="rId32"/>
    <p:sldId id="272" r:id="rId33"/>
    <p:sldId id="2147483647" r:id="rId34"/>
    <p:sldId id="258" r:id="rId35"/>
    <p:sldId id="256" r:id="rId36"/>
    <p:sldId id="2147483643" r:id="rId37"/>
    <p:sldId id="2147483644" r:id="rId38"/>
    <p:sldId id="262" r:id="rId39"/>
    <p:sldId id="257" r:id="rId40"/>
    <p:sldId id="264" r:id="rId41"/>
    <p:sldId id="267" r:id="rId42"/>
    <p:sldId id="269" r:id="rId43"/>
    <p:sldId id="270" r:id="rId44"/>
    <p:sldId id="27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A38477-3297-43D5-9325-B4BFAE8403B1}">
          <p14:sldIdLst>
            <p14:sldId id="2145707346"/>
            <p14:sldId id="2147483646"/>
            <p14:sldId id="266"/>
            <p14:sldId id="263"/>
            <p14:sldId id="2145707345"/>
            <p14:sldId id="265"/>
            <p14:sldId id="2147482146"/>
            <p14:sldId id="2147468745"/>
            <p14:sldId id="277"/>
            <p14:sldId id="261"/>
            <p14:sldId id="274"/>
            <p14:sldId id="275"/>
            <p14:sldId id="276"/>
          </p14:sldIdLst>
        </p14:section>
        <p14:section name="Slides reference" id="{A3C58202-1772-4033-B7F6-F0FD6A94E6A4}">
          <p14:sldIdLst>
            <p14:sldId id="259"/>
            <p14:sldId id="268"/>
            <p14:sldId id="273"/>
            <p14:sldId id="2147483645"/>
            <p14:sldId id="2147483605"/>
            <p14:sldId id="260"/>
            <p14:sldId id="271"/>
            <p14:sldId id="272"/>
            <p14:sldId id="2147483647"/>
            <p14:sldId id="258"/>
            <p14:sldId id="256"/>
            <p14:sldId id="2147483643"/>
            <p14:sldId id="2147483644"/>
            <p14:sldId id="262"/>
            <p14:sldId id="257"/>
            <p14:sldId id="264"/>
            <p14:sldId id="267"/>
            <p14:sldId id="269"/>
            <p14:sldId id="270"/>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0E0208-FA7F-60EE-D4F5-B436CA4DAAF6}" name="Katya Svoboda" initials="KS" userId="S::Katya.Svoboda@eversanaconsulting.com::1d993d32-4610-4636-8e83-75d7146fa359" providerId="AD"/>
  <p188:author id="{2F55917D-C1E5-5E0F-DA84-BF5C6700A765}" name="William Bedell" initials="WB" userId="S::William.Bedell2@eversana.com::81994175-7389-4f1c-85e6-b38ae46fe76f" providerId="AD"/>
  <p188:author id="{BD33E885-9748-0BE1-988C-B818A559AE5A}" name="Jiying Han" initials="JH" userId="S::Jiying.Han@eversana.com::a9752443-d41f-4165-91d5-d274782f44e4" providerId="AD"/>
  <p188:author id="{FA79AEC8-45FD-E431-9C5A-3A5875C1FA2F}" name="Chad McAuliffe" initials="CM" userId="S::chad.mcauliffe@eversanaconsulting.com::f9a7a974-4c23-477d-aa6d-2072dc6d1d9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FD2FF"/>
    <a:srgbClr val="D1E5FF"/>
    <a:srgbClr val="E5EEEF"/>
    <a:srgbClr val="C9D2BC"/>
    <a:srgbClr val="5EA4FF"/>
    <a:srgbClr val="FFE5F3"/>
    <a:srgbClr val="DAC67C"/>
    <a:srgbClr val="E8DBAE"/>
    <a:srgbClr val="70A4B6"/>
    <a:srgbClr val="DC8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9A5D9-2756-49BC-A6CC-2EEC3DB29A9A}" v="6" dt="2025-11-13T14:33:59.997"/>
    <p1510:client id="{920336CE-9F33-4322-A9AB-837106C73E59}" v="380" dt="2025-11-13T16:22:1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3.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2.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customXml" Target="../customXml/item8.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customXml" Target="../customXml/item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ED8B00"/>
              </a:solidFill>
              <a:ln w="19050">
                <a:solidFill>
                  <a:schemeClr val="lt1"/>
                </a:solidFill>
              </a:ln>
              <a:effectLst/>
            </c:spPr>
            <c:extLst>
              <c:ext xmlns:c16="http://schemas.microsoft.com/office/drawing/2014/chart" uri="{C3380CC4-5D6E-409C-BE32-E72D297353CC}">
                <c16:uniqueId val="{00000001-6C1F-3647-9CCB-9C53CBD11D8D}"/>
              </c:ext>
            </c:extLst>
          </c:dPt>
          <c:dPt>
            <c:idx val="1"/>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6C1F-3647-9CCB-9C53CBD11D8D}"/>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Sporadic ALS</c:v>
                </c:pt>
                <c:pt idx="1">
                  <c:v>Familial ALS</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6C1F-3647-9CCB-9C53CBD11D8D}"/>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4.2963321145080058E-2"/>
          <c:w val="0.90599786595766618"/>
          <c:h val="0.92621090205751477"/>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4833-42FD-99D2-587FE4E9BD9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4833-42FD-99D2-587FE4E9BD9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4833-42FD-99D2-587FE4E9BD9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4833-42FD-99D2-587FE4E9BD9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4833-42FD-99D2-587FE4E9BD9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r>
                  <a:rPr lang="en-US" sz="900" baseline="0"/>
                  <a:t>)</a:t>
                </a:r>
                <a:endParaRPr lang="en-US" sz="900"/>
              </a:p>
            </c:rich>
          </c:tx>
          <c:layout>
            <c:manualLayout>
              <c:xMode val="edge"/>
              <c:yMode val="edge"/>
              <c:x val="6.6225165562913907E-3"/>
              <c:y val="0.21084988050548123"/>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0.24996441319808538"/>
          <c:w val="0.90599786595766618"/>
          <c:h val="0.71920981000450945"/>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0" tIns="0" rIns="0" bIns="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E158-4C89-9A74-6AF7CCC56DE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E158-4C89-9A74-6AF7CCC56DE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E158-4C89-9A74-6AF7CCC56DE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E158-4C89-9A74-6AF7CCC56DE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E158-4C89-9A74-6AF7CCC56DE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endParaRPr lang="en-US" sz="900" b="1"/>
              </a:p>
            </c:rich>
          </c:tx>
          <c:layout>
            <c:manualLayout>
              <c:xMode val="edge"/>
              <c:yMode val="edge"/>
              <c:x val="1.2130130503807981E-2"/>
              <c:y val="0.28675030017874897"/>
            </c:manualLayout>
          </c:layout>
          <c:overlay val="0"/>
          <c:spPr>
            <a:noFill/>
            <a:ln>
              <a:noFill/>
            </a:ln>
            <a:effectLst/>
          </c:sp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1_23B4AF4D.xml><?xml version="1.0" encoding="utf-8"?>
<p188:cmLst xmlns:a="http://schemas.openxmlformats.org/drawingml/2006/main" xmlns:r="http://schemas.openxmlformats.org/officeDocument/2006/relationships" xmlns:p188="http://schemas.microsoft.com/office/powerpoint/2018/8/main">
  <p188:cm id="{C4C0DF27-4338-4264-ABBD-2A6ED41A983D}" authorId="{BD33E885-9748-0BE1-988C-B818A559AE5A}" created="2025-11-03T17:11:13.807">
    <ac:txMkLst xmlns:ac="http://schemas.microsoft.com/office/drawing/2013/main/command">
      <pc:docMk xmlns:pc="http://schemas.microsoft.com/office/powerpoint/2013/main/command"/>
      <pc:sldMk xmlns:pc="http://schemas.microsoft.com/office/powerpoint/2013/main/command" cId="599043917" sldId="257"/>
      <ac:spMk id="75" creationId="{75D44C0F-58A7-8F4B-F6D8-346BE836C40B}"/>
      <ac:txMk cp="16" len="43">
        <ac:context len="225" hash="3854467041"/>
      </ac:txMk>
    </ac:txMkLst>
    <p188:replyLst>
      <p188:reply id="{C2EC878A-B497-4543-BA23-12629BD18B39}" authorId="{BD33E885-9748-0BE1-988C-B818A559AE5A}" created="2025-11-03T17:11:35.781">
        <p188:txBody>
          <a:bodyPr/>
          <a:lstStyle/>
          <a:p>
            <a:r>
              <a:rPr lang="en-US"/>
              <a:t>Physician time involve with progression</a:t>
            </a:r>
          </a:p>
        </p188:txBody>
      </p188:reply>
    </p188:replyLst>
    <p188:txBody>
      <a:bodyPr/>
      <a:lstStyle/>
      <a:p>
        <a:r>
          <a:rPr lang="en-US"/>
          <a:t>Research study see the expense of treatment going up with progression. Could be plot or table  help to better understand and visualization in the slide</a:t>
        </a:r>
      </a:p>
    </p188:txBody>
  </p188:cm>
</p188:cmLst>
</file>

<file path=ppt/comments/modernComment_103_9C3A81E2.xml><?xml version="1.0" encoding="utf-8"?>
<p188:cmLst xmlns:a="http://schemas.openxmlformats.org/drawingml/2006/main" xmlns:r="http://schemas.openxmlformats.org/officeDocument/2006/relationships" xmlns:p188="http://schemas.microsoft.com/office/powerpoint/2018/8/main">
  <p188:cm id="{C7639E38-CC80-4B78-B5B1-A20C20097382}" authorId="{BD33E885-9748-0BE1-988C-B818A559AE5A}" status="resolved" created="2025-10-30T16:08:14.444" complete="100000">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txBody>
      <a:bodyPr/>
      <a:lstStyle/>
      <a:p>
        <a:r>
          <a:rPr lang="en-US"/>
          <a:t>Make it shorter and clear. Easy to tell the comparison between intervention and placebo arms</a:t>
        </a:r>
      </a:p>
    </p188:txBody>
  </p188:cm>
  <p188:cm id="{6945237A-ADA0-49C9-9D1A-9A1607C93B54}" authorId="{BD33E885-9748-0BE1-988C-B818A559AE5A}" created="2025-11-06T16:16:19.629">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replyLst>
      <p188:reply id="{24A5EC40-1BD6-4184-8833-835391FD627B}" authorId="{BD33E885-9748-0BE1-988C-B818A559AE5A}" created="2025-11-06T18:27:53.774">
        <p188:txBody>
          <a:bodyPr/>
          <a:lstStyle/>
          <a:p>
            <a:r>
              <a:rPr lang="en-US"/>
              <a:t>Wait until we see TPP and see if we need to bring any drug side by side with product X</a:t>
            </a:r>
          </a:p>
        </p188:txBody>
      </p188:reply>
    </p188:replyLst>
    <p188:txBody>
      <a:bodyPr/>
      <a:lstStyle/>
      <a:p>
        <a:r>
          <a:rPr lang="en-US"/>
          <a:t>Need to base on WAC price and calculate the treatment expense per year</a:t>
        </a:r>
      </a:p>
    </p188:txBody>
  </p188:cm>
</p188:cmLst>
</file>

<file path=ppt/comments/modernComment_105_663EDB56.xml><?xml version="1.0" encoding="utf-8"?>
<p188:cmLst xmlns:a="http://schemas.openxmlformats.org/drawingml/2006/main" xmlns:r="http://schemas.openxmlformats.org/officeDocument/2006/relationships" xmlns:p188="http://schemas.microsoft.com/office/powerpoint/2018/8/main">
  <p188:cm id="{6AB61F49-4C84-4955-B77B-7E3DB9AA11CD}" authorId="{BD33E885-9748-0BE1-988C-B818A559AE5A}" status="resolved" created="2025-11-04T17:16:33.550" complete="100000">
    <ac:deMkLst xmlns:ac="http://schemas.microsoft.com/office/drawing/2013/main/command">
      <pc:docMk xmlns:pc="http://schemas.microsoft.com/office/powerpoint/2013/main/command"/>
      <pc:sldMk xmlns:pc="http://schemas.microsoft.com/office/powerpoint/2013/main/command" cId="1715395414" sldId="261"/>
      <ac:picMk id="18" creationId="{71C51675-5AFA-434C-F774-EE3416F520BF}"/>
    </ac:deMkLst>
    <p188:txBody>
      <a:bodyPr/>
      <a:lstStyle/>
      <a:p>
        <a:r>
          <a:rPr lang="en-US"/>
          <a:t>Focus on ALSFRS-R</a:t>
        </a:r>
      </a:p>
    </p188:txBody>
  </p188:cm>
</p188:cmLst>
</file>

<file path=ppt/comments/modernComment_107_75C7262F.xml><?xml version="1.0" encoding="utf-8"?>
<p188:cmLst xmlns:a="http://schemas.openxmlformats.org/drawingml/2006/main" xmlns:r="http://schemas.openxmlformats.org/officeDocument/2006/relationships" xmlns:p188="http://schemas.microsoft.com/office/powerpoint/2018/8/main">
  <p188:cm id="{C8E468F7-0684-4389-BF56-858E2D0F17C9}" authorId="{8B0E0208-FA7F-60EE-D4F5-B436CA4DAAF6}" status="resolved" created="2025-11-04T01:21:13.988" complete="100000">
    <pc:sldMkLst xmlns:pc="http://schemas.microsoft.com/office/powerpoint/2013/main/command">
      <pc:docMk/>
      <pc:sldMk cId="1975985711" sldId="263"/>
    </pc:sldMkLst>
    <p188:replyLst>
      <p188:reply id="{E300E339-B652-46CA-B43D-425BEA27E1A8}" authorId="{BD33E885-9748-0BE1-988C-B818A559AE5A}" created="2025-11-04T01:32:02.070">
        <p188:txBody>
          <a:bodyPr/>
          <a:lstStyle/>
          <a:p>
            <a:r>
              <a:rPr lang="en-US"/>
              <a:t>Updated in footnotes</a:t>
            </a:r>
          </a:p>
        </p188:txBody>
      </p188:reply>
    </p188:replyLst>
    <p188:txBody>
      <a:bodyPr/>
      <a:lstStyle/>
      <a:p>
        <a:r>
          <a:rPr lang="en-US"/>
          <a:t>We should highlight that riluzole is generic</a:t>
        </a:r>
      </a:p>
    </p188:txBody>
  </p188:cm>
</p188:cmLst>
</file>

<file path=ppt/comments/modernComment_108_24E440DF.xml><?xml version="1.0" encoding="utf-8"?>
<p188:cmLst xmlns:a="http://schemas.openxmlformats.org/drawingml/2006/main" xmlns:r="http://schemas.openxmlformats.org/officeDocument/2006/relationships" xmlns:p188="http://schemas.microsoft.com/office/powerpoint/2018/8/main">
  <p188:cm id="{92F13DA5-1E0E-4BFA-AE2D-13C79E8D8D1D}" authorId="{BD33E885-9748-0BE1-988C-B818A559AE5A}" created="2025-11-03T20:50:15.558">
    <pc:sldMkLst xmlns:pc="http://schemas.microsoft.com/office/powerpoint/2013/main/command">
      <pc:docMk/>
      <pc:sldMk cId="618938591" sldId="264"/>
    </pc:sldMkLst>
    <p188:txBody>
      <a:bodyPr/>
      <a:lstStyle/>
      <a:p>
        <a:r>
          <a:rPr lang="en-US"/>
          <a:t>[@William Bedell] added treatment cost for ALS with disease progression</a:t>
        </a:r>
      </a:p>
    </p188:txBody>
  </p188:cm>
  <p188:cm id="{FDA794CE-96BB-4B98-8CB0-EE80ECA2E2B3}" authorId="{2F55917D-C1E5-5E0F-DA84-BF5C6700A765}" created="2025-11-03T23:05:00.249">
    <ac:deMkLst xmlns:ac="http://schemas.microsoft.com/office/drawing/2013/main/command">
      <pc:docMk xmlns:pc="http://schemas.microsoft.com/office/powerpoint/2013/main/command"/>
      <pc:sldMk xmlns:pc="http://schemas.microsoft.com/office/powerpoint/2013/main/command" cId="618938591" sldId="264"/>
      <ac:graphicFrameMk id="10" creationId="{908DAE8B-AC68-3F16-5A23-6D3BA323A319}"/>
    </ac:deMkLst>
    <p188:replyLst>
      <p188:reply id="{A888A54F-51C3-4070-B8D6-62642E677C42}" authorId="{BD33E885-9748-0BE1-988C-B818A559AE5A}" created="2025-11-03T23:09:40.121">
        <p188:txBody>
          <a:bodyPr/>
          <a:lstStyle/>
          <a:p>
            <a:r>
              <a:rPr lang="en-US"/>
              <a:t>Got it, I added the slide without cost plot in the default section and moved this to reference</a:t>
            </a:r>
          </a:p>
        </p188:txBody>
      </p188:reply>
    </p188:replyLst>
    <p188:txBody>
      <a:bodyPr/>
      <a:lstStyle/>
      <a:p>
        <a:r>
          <a:rPr lang="en-US"/>
          <a:t>Thanks for providing these estimates as asked. Given where our price recommendation is trending, we might not want to show these. </a:t>
        </a:r>
      </a:p>
    </p188:txBody>
  </p188:cm>
</p188:cmLst>
</file>

<file path=ppt/comments/modernComment_10B_66AC770A.xml><?xml version="1.0" encoding="utf-8"?>
<p188:cmLst xmlns:a="http://schemas.openxmlformats.org/drawingml/2006/main" xmlns:r="http://schemas.openxmlformats.org/officeDocument/2006/relationships" xmlns:p188="http://schemas.microsoft.com/office/powerpoint/2018/8/main">
  <p188:cm id="{E71E1079-183F-4CD3-9972-887C03149FF2}" authorId="{FA79AEC8-45FD-E431-9C5A-3A5875C1FA2F}" created="2025-11-04T01:14:06.542">
    <ac:txMkLst xmlns:ac="http://schemas.microsoft.com/office/drawing/2013/main/command">
      <pc:docMk xmlns:pc="http://schemas.microsoft.com/office/powerpoint/2013/main/command"/>
      <pc:sldMk xmlns:pc="http://schemas.microsoft.com/office/powerpoint/2013/main/command" cId="1722578698" sldId="267"/>
      <ac:graphicFrameMk id="5" creationId="{7F563147-A0A6-0BED-BF3E-DA20EB2C90E8}"/>
      <ac:tblMk/>
      <ac:tcMk rowId="147166774" colId="1869709511"/>
      <ac:txMk cp="37" len="8">
        <ac:context len="180" hash="1799615275"/>
      </ac:txMk>
    </ac:txMkLst>
    <p188:pos x="8703325" y="2625686"/>
    <p188:replyLst>
      <p188:reply id="{A7E13A38-9784-47FD-B775-39811F95CB12}" authorId="{BD33E885-9748-0BE1-988C-B818A559AE5A}" created="2025-11-04T01:19:45.924">
        <p188:txBody>
          <a:bodyPr/>
          <a:lstStyle/>
          <a:p>
            <a:r>
              <a:rPr lang="en-US"/>
              <a:t>We will have a slide to explain the scale (ALSFRS-R) and place it before this slide. The slide currently is in WIP, will be ready tmr for review</a:t>
            </a:r>
          </a:p>
        </p188:txBody>
      </p188:reply>
      <p188:reply id="{9404F243-FEC2-43D3-B032-FAA3EDF1F33E}" authorId="{FA79AEC8-45FD-E431-9C5A-3A5875C1FA2F}" created="2025-11-04T01:23:54.110">
        <p188:txBody>
          <a:bodyPr/>
          <a:lstStyle/>
          <a:p>
            <a:r>
              <a:rPr lang="en-US"/>
              <a:t>you guys read my mind!</a:t>
            </a:r>
          </a:p>
        </p188:txBody>
      </p188:reply>
    </p188:replyLst>
    <p188:txBody>
      <a:bodyPr/>
      <a:lstStyle/>
      <a:p>
        <a:r>
          <a:rPr lang="en-US"/>
          <a:t>I assume this is a composite score. We need to define this endpoint somewhere, esp. if we are showing it on the same page as we're showing our data</a:t>
        </a:r>
      </a:p>
    </p188:txBody>
  </p188:cm>
  <p188:cm id="{1CC446FA-580B-4216-ADC2-EA4E8AE7CF24}" authorId="{8B0E0208-FA7F-60EE-D4F5-B436CA4DAAF6}" created="2025-11-04T01:24:00.898">
    <pc:sldMkLst xmlns:pc="http://schemas.microsoft.com/office/powerpoint/2013/main/command">
      <pc:docMk/>
      <pc:sldMk cId="1722578698" sldId="267"/>
    </pc:sldMkLst>
    <p188:replyLst>
      <p188:reply id="{D2E1DAD0-6EED-4624-BB6C-823E2255E665}" authorId="{BD33E885-9748-0BE1-988C-B818A559AE5A}" created="2025-11-04T01:27:54.806">
        <p188:txBody>
          <a:bodyPr/>
          <a:lstStyle/>
          <a:p>
            <a:r>
              <a:rPr lang="en-US"/>
              <a:t>No problem. Duplicate the slide in the next 2 pages with different color highlighted in column name</a:t>
            </a:r>
          </a:p>
        </p188:txBody>
      </p188:reply>
    </p188:replyLst>
    <p188:txBody>
      <a:bodyPr/>
      <a:lstStyle/>
      <a:p>
        <a:r>
          <a:rPr lang="en-US"/>
          <a:t>We need to show the 2-3 scenarios (Can be new slides with the changes highlighted in a different color</a:t>
        </a:r>
      </a:p>
    </p188:txBody>
  </p188:cm>
</p188:cmLst>
</file>

<file path=ppt/comments/modernComment_7FFFFFFC_B69D3D59.xml><?xml version="1.0" encoding="utf-8"?>
<p188:cmLst xmlns:a="http://schemas.openxmlformats.org/drawingml/2006/main" xmlns:r="http://schemas.openxmlformats.org/officeDocument/2006/relationships" xmlns:p188="http://schemas.microsoft.com/office/powerpoint/2018/8/main">
  <p188:cm id="{CDE456D8-7BCD-4A38-98A6-11069A5BFE56}" authorId="{BD33E885-9748-0BE1-988C-B818A559AE5A}" created="2025-10-29T16:16:14.743">
    <pc:sldMkLst xmlns:pc="http://schemas.microsoft.com/office/powerpoint/2013/main/command">
      <pc:docMk/>
      <pc:sldMk cId="3063758169" sldId="2147483644"/>
    </pc:sldMkLst>
    <p188:replyLst>
      <p188:reply id="{A2F2312A-07E6-4561-A7C2-A5A84F16577E}" authorId="{BD33E885-9748-0BE1-988C-B818A559AE5A}" created="2025-10-29T16:16:28.604">
        <p188:txBody>
          <a:bodyPr/>
          <a:lstStyle/>
          <a:p>
            <a:r>
              <a:rPr lang="en-US"/>
              <a:t>Debating on this slide or slide 2</a:t>
            </a:r>
          </a:p>
        </p188:txBody>
      </p188:reply>
    </p188:replyLst>
    <p188:txBody>
      <a:bodyPr/>
      <a:lstStyle/>
      <a:p>
        <a:r>
          <a:rPr lang="en-US"/>
          <a:t>Currently, no official guidelines recommend stage-specific pharmacologic therapy for ALS.
However, treatments are often initiated early in the disease course, while supportive interventions become more critical as functional decline progresses. Therefore add a caveat in footnote: “Stage categorization shown for illustrative purposes; treatment timing is not formally stage-restricted in current ALS guidelines.”</a:t>
        </a:r>
      </a:p>
    </p188:txBody>
  </p188:cm>
</p188:cmLst>
</file>

<file path=ppt/drawings/drawing1.xml><?xml version="1.0" encoding="utf-8"?>
<c:userShapes xmlns:c="http://schemas.openxmlformats.org/drawingml/2006/chart">
  <cdr:relSizeAnchor xmlns:cdr="http://schemas.openxmlformats.org/drawingml/2006/chartDrawing">
    <cdr:from>
      <cdr:x>0.68174</cdr:x>
      <cdr:y>0.09494</cdr:y>
    </cdr:from>
    <cdr:to>
      <cdr:x>0.68174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a:off x="7860046" y="174742"/>
          <a:ext cx="0" cy="1665828"/>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0.68174</cdr:x>
      <cdr:y>0.29</cdr:y>
    </cdr:from>
    <cdr:to>
      <cdr:x>0.68184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flipH="1">
          <a:off x="7860102" y="533763"/>
          <a:ext cx="1119" cy="1306807"/>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0.3645</cdr:x>
      <cdr:y>0.29433</cdr:y>
    </cdr:from>
    <cdr:to>
      <cdr:x>0.3645</cdr:x>
      <cdr:y>0.99859</cdr:y>
    </cdr:to>
    <cdr:cxnSp macro="">
      <cdr:nvCxnSpPr>
        <cdr:cNvPr id="4" name="Straight Connector 3">
          <a:extLst xmlns:a="http://schemas.openxmlformats.org/drawingml/2006/main">
            <a:ext uri="{FF2B5EF4-FFF2-40B4-BE49-F238E27FC236}">
              <a16:creationId xmlns:a16="http://schemas.microsoft.com/office/drawing/2014/main" id="{B991F328-CA2F-9F1C-F8D8-3BE398951465}"/>
            </a:ext>
          </a:extLst>
        </cdr:cNvPr>
        <cdr:cNvCxnSpPr/>
      </cdr:nvCxnSpPr>
      <cdr:spPr>
        <a:xfrm xmlns:a="http://schemas.openxmlformats.org/drawingml/2006/main">
          <a:off x="4202502" y="541743"/>
          <a:ext cx="0" cy="1296224"/>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E82C5-28E2-4489-A7F1-D63A4DD5429C}"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C6F7D-7585-41C8-92B3-F9515C2FDC7E}" type="slidenum">
              <a:rPr lang="en-US" smtClean="0"/>
              <a:t>‹#›</a:t>
            </a:fld>
            <a:endParaRPr lang="en-US"/>
          </a:p>
        </p:txBody>
      </p:sp>
    </p:spTree>
    <p:extLst>
      <p:ext uri="{BB962C8B-B14F-4D97-AF65-F5344CB8AC3E}">
        <p14:creationId xmlns:p14="http://schemas.microsoft.com/office/powerpoint/2010/main" val="1417755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0244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2CDEA-9CE2-1003-8A7B-9581B0525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90FB4-F2C6-30AF-4E38-0205AC39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8E2C0-22D4-8165-619C-F6571618B5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5C8754-B623-C278-8DF3-EE6263447183}"/>
              </a:ext>
            </a:extLst>
          </p:cNvPr>
          <p:cNvSpPr>
            <a:spLocks noGrp="1"/>
          </p:cNvSpPr>
          <p:nvPr>
            <p:ph type="sldNum" sz="quarter" idx="5"/>
          </p:nvPr>
        </p:nvSpPr>
        <p:spPr/>
        <p:txBody>
          <a:bodyPr/>
          <a:lstStyle/>
          <a:p>
            <a:fld id="{5FDC6F7D-7585-41C8-92B3-F9515C2FDC7E}" type="slidenum">
              <a:rPr lang="en-US" smtClean="0"/>
              <a:t>13</a:t>
            </a:fld>
            <a:endParaRPr lang="en-US"/>
          </a:p>
        </p:txBody>
      </p:sp>
    </p:spTree>
    <p:extLst>
      <p:ext uri="{BB962C8B-B14F-4D97-AF65-F5344CB8AC3E}">
        <p14:creationId xmlns:p14="http://schemas.microsoft.com/office/powerpoint/2010/main" val="69481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14</a:t>
            </a:fld>
            <a:endParaRPr lang="en-US"/>
          </a:p>
        </p:txBody>
      </p:sp>
    </p:spTree>
    <p:extLst>
      <p:ext uri="{BB962C8B-B14F-4D97-AF65-F5344CB8AC3E}">
        <p14:creationId xmlns:p14="http://schemas.microsoft.com/office/powerpoint/2010/main" val="439298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44AC-8EC1-9C3E-08E6-A29E19D77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57E86-90F0-E974-CEC9-11E2579A2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1EB50-A9A0-3932-20E4-1F0E933B99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312409-20AA-1560-A639-5B3A3DBE2ED8}"/>
              </a:ext>
            </a:extLst>
          </p:cNvPr>
          <p:cNvSpPr>
            <a:spLocks noGrp="1"/>
          </p:cNvSpPr>
          <p:nvPr>
            <p:ph type="sldNum" sz="quarter" idx="5"/>
          </p:nvPr>
        </p:nvSpPr>
        <p:spPr/>
        <p:txBody>
          <a:bodyPr/>
          <a:lstStyle/>
          <a:p>
            <a:fld id="{5FDC6F7D-7585-41C8-92B3-F9515C2FDC7E}" type="slidenum">
              <a:rPr lang="en-US" smtClean="0"/>
              <a:t>16</a:t>
            </a:fld>
            <a:endParaRPr lang="en-US"/>
          </a:p>
        </p:txBody>
      </p:sp>
    </p:spTree>
    <p:extLst>
      <p:ext uri="{BB962C8B-B14F-4D97-AF65-F5344CB8AC3E}">
        <p14:creationId xmlns:p14="http://schemas.microsoft.com/office/powerpoint/2010/main" val="76161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BACF8-4E3A-33C0-2FF2-DE8A6FFB9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D00B6-61B6-0E5D-74B6-EFBD5E2E8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74057-FB1D-E325-B7C3-474150795A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AE0781-D605-E6DB-3E07-C9B170C45D76}"/>
              </a:ext>
            </a:extLst>
          </p:cNvPr>
          <p:cNvSpPr>
            <a:spLocks noGrp="1"/>
          </p:cNvSpPr>
          <p:nvPr>
            <p:ph type="sldNum" sz="quarter" idx="5"/>
          </p:nvPr>
        </p:nvSpPr>
        <p:spPr/>
        <p:txBody>
          <a:bodyPr/>
          <a:lstStyle/>
          <a:p>
            <a:pPr marL="0" marR="0" lvl="0" indent="0" algn="r" defTabSz="914350" rtl="0" eaLnBrk="1" fontAlgn="auto" latinLnBrk="0" hangingPunct="1">
              <a:lnSpc>
                <a:spcPct val="100000"/>
              </a:lnSpc>
              <a:spcBef>
                <a:spcPts val="0"/>
              </a:spcBef>
              <a:spcAft>
                <a:spcPts val="0"/>
              </a:spcAft>
              <a:buClrTx/>
              <a:buSzTx/>
              <a:buFontTx/>
              <a:buNone/>
              <a:tabLst/>
              <a:defRPr/>
            </a:pPr>
            <a:fld id="{A6A8EA8F-9525-4551-AD9E-119EF638E4AB}"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35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7158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A4C2F-B260-47A4-BAC7-0DE36FB2A804}" type="slidenum">
              <a:rPr lang="en-US" smtClean="0"/>
              <a:t>18</a:t>
            </a:fld>
            <a:endParaRPr lang="en-US"/>
          </a:p>
        </p:txBody>
      </p:sp>
    </p:spTree>
    <p:extLst>
      <p:ext uri="{BB962C8B-B14F-4D97-AF65-F5344CB8AC3E}">
        <p14:creationId xmlns:p14="http://schemas.microsoft.com/office/powerpoint/2010/main" val="117202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FC11-A5E5-01E2-E439-05A460278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C4461-EC95-3B7B-9C42-9F6F4FC2F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F766B-7EB2-2186-C6D0-8EA5D810EC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2DD3BA-DA56-627D-2D11-0E026CC10EB3}"/>
              </a:ext>
            </a:extLst>
          </p:cNvPr>
          <p:cNvSpPr>
            <a:spLocks noGrp="1"/>
          </p:cNvSpPr>
          <p:nvPr>
            <p:ph type="sldNum" sz="quarter" idx="5"/>
          </p:nvPr>
        </p:nvSpPr>
        <p:spPr/>
        <p:txBody>
          <a:bodyPr/>
          <a:lstStyle/>
          <a:p>
            <a:fld id="{5FDC6F7D-7585-41C8-92B3-F9515C2FDC7E}" type="slidenum">
              <a:rPr lang="en-US" smtClean="0"/>
              <a:t>27</a:t>
            </a:fld>
            <a:endParaRPr lang="en-US"/>
          </a:p>
        </p:txBody>
      </p:sp>
    </p:spTree>
    <p:extLst>
      <p:ext uri="{BB962C8B-B14F-4D97-AF65-F5344CB8AC3E}">
        <p14:creationId xmlns:p14="http://schemas.microsoft.com/office/powerpoint/2010/main" val="1796814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28</a:t>
            </a:fld>
            <a:endParaRPr lang="en-US"/>
          </a:p>
        </p:txBody>
      </p:sp>
    </p:spTree>
    <p:extLst>
      <p:ext uri="{BB962C8B-B14F-4D97-AF65-F5344CB8AC3E}">
        <p14:creationId xmlns:p14="http://schemas.microsoft.com/office/powerpoint/2010/main" val="121288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90B50-8EEE-4862-F22B-F3638ABA0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8F251-3C1D-91A0-2B24-F5B87115B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F94F9-2621-3ABD-27A1-FFB8D0F622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E0118C-C2D6-9812-ACF9-87BADDB3DB36}"/>
              </a:ext>
            </a:extLst>
          </p:cNvPr>
          <p:cNvSpPr>
            <a:spLocks noGrp="1"/>
          </p:cNvSpPr>
          <p:nvPr>
            <p:ph type="sldNum" sz="quarter" idx="5"/>
          </p:nvPr>
        </p:nvSpPr>
        <p:spPr/>
        <p:txBody>
          <a:bodyPr/>
          <a:lstStyle/>
          <a:p>
            <a:fld id="{5FDC6F7D-7585-41C8-92B3-F9515C2FDC7E}" type="slidenum">
              <a:rPr lang="en-US" smtClean="0"/>
              <a:t>29</a:t>
            </a:fld>
            <a:endParaRPr lang="en-US"/>
          </a:p>
        </p:txBody>
      </p:sp>
    </p:spTree>
    <p:extLst>
      <p:ext uri="{BB962C8B-B14F-4D97-AF65-F5344CB8AC3E}">
        <p14:creationId xmlns:p14="http://schemas.microsoft.com/office/powerpoint/2010/main" val="351626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30</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56D2C-A692-E50A-A5A3-C6854C37D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23DEE9-5CEE-1BC8-55EB-9B23A5C26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5ED14-F390-FE82-676D-E1A1BA6FDE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8D54CB-A4CA-5C05-A762-441BA2AD9871}"/>
              </a:ext>
            </a:extLst>
          </p:cNvPr>
          <p:cNvSpPr>
            <a:spLocks noGrp="1"/>
          </p:cNvSpPr>
          <p:nvPr>
            <p:ph type="sldNum" sz="quarter" idx="5"/>
          </p:nvPr>
        </p:nvSpPr>
        <p:spPr/>
        <p:txBody>
          <a:bodyPr/>
          <a:lstStyle/>
          <a:p>
            <a:fld id="{5FDC6F7D-7585-41C8-92B3-F9515C2FDC7E}" type="slidenum">
              <a:rPr lang="en-US" smtClean="0"/>
              <a:t>31</a:t>
            </a:fld>
            <a:endParaRPr lang="en-US"/>
          </a:p>
        </p:txBody>
      </p:sp>
    </p:spTree>
    <p:extLst>
      <p:ext uri="{BB962C8B-B14F-4D97-AF65-F5344CB8AC3E}">
        <p14:creationId xmlns:p14="http://schemas.microsoft.com/office/powerpoint/2010/main" val="117291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3D01D-366B-3729-0FD3-FC3BE0657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45DEE-4008-B3D9-6F10-2754EE37A9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E7C35-9EA8-4E44-312B-E2146C2264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6809EB-BA3F-0E85-31AF-590618D3CBD4}"/>
              </a:ext>
            </a:extLst>
          </p:cNvPr>
          <p:cNvSpPr>
            <a:spLocks noGrp="1"/>
          </p:cNvSpPr>
          <p:nvPr>
            <p:ph type="sldNum" sz="quarter" idx="5"/>
          </p:nvPr>
        </p:nvSpPr>
        <p:spPr/>
        <p:txBody>
          <a:bodyPr/>
          <a:lstStyle/>
          <a:p>
            <a:fld id="{5FDC6F7D-7585-41C8-92B3-F9515C2FDC7E}" type="slidenum">
              <a:rPr lang="en-US" smtClean="0"/>
              <a:t>3</a:t>
            </a:fld>
            <a:endParaRPr lang="en-US"/>
          </a:p>
        </p:txBody>
      </p:sp>
    </p:spTree>
    <p:extLst>
      <p:ext uri="{BB962C8B-B14F-4D97-AF65-F5344CB8AC3E}">
        <p14:creationId xmlns:p14="http://schemas.microsoft.com/office/powerpoint/2010/main" val="3303814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971F1-75E7-69E2-1FAD-5F2333CB9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24F52-0044-2AD3-38E6-3457FE5F9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5D5C5-125C-E5CB-A8F9-54F8BE7E68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CE4E71-DFB4-27BA-2EA4-4B60044BECBD}"/>
              </a:ext>
            </a:extLst>
          </p:cNvPr>
          <p:cNvSpPr>
            <a:spLocks noGrp="1"/>
          </p:cNvSpPr>
          <p:nvPr>
            <p:ph type="sldNum" sz="quarter" idx="5"/>
          </p:nvPr>
        </p:nvSpPr>
        <p:spPr/>
        <p:txBody>
          <a:bodyPr/>
          <a:lstStyle/>
          <a:p>
            <a:fld id="{5FDC6F7D-7585-41C8-92B3-F9515C2FDC7E}" type="slidenum">
              <a:rPr lang="en-US" smtClean="0"/>
              <a:t>32</a:t>
            </a:fld>
            <a:endParaRPr lang="en-US"/>
          </a:p>
        </p:txBody>
      </p:sp>
    </p:spTree>
    <p:extLst>
      <p:ext uri="{BB962C8B-B14F-4D97-AF65-F5344CB8AC3E}">
        <p14:creationId xmlns:p14="http://schemas.microsoft.com/office/powerpoint/2010/main" val="3577708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A2350-7A0B-F23B-F596-ABA95DD65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F3AA6-5F80-9924-CE60-6EA20974E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75159-9B3B-21AF-1043-AAC3D66FC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612114-2865-1B7D-1F93-0ADBD534F3E8}"/>
              </a:ext>
            </a:extLst>
          </p:cNvPr>
          <p:cNvSpPr>
            <a:spLocks noGrp="1"/>
          </p:cNvSpPr>
          <p:nvPr>
            <p:ph type="sldNum" sz="quarter" idx="5"/>
          </p:nvPr>
        </p:nvSpPr>
        <p:spPr/>
        <p:txBody>
          <a:bodyPr/>
          <a:lstStyle/>
          <a:p>
            <a:fld id="{5FDC6F7D-7585-41C8-92B3-F9515C2FDC7E}" type="slidenum">
              <a:rPr lang="en-US" smtClean="0"/>
              <a:t>33</a:t>
            </a:fld>
            <a:endParaRPr lang="en-US"/>
          </a:p>
        </p:txBody>
      </p:sp>
    </p:spTree>
    <p:extLst>
      <p:ext uri="{BB962C8B-B14F-4D97-AF65-F5344CB8AC3E}">
        <p14:creationId xmlns:p14="http://schemas.microsoft.com/office/powerpoint/2010/main" val="77429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2CD52-4915-4C25-A26E-4A02CC131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C288B-86F3-72D0-1D1B-7D886D710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4A10C-B9C1-42D5-C386-F7CF659ED9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79E6FC-5690-4D55-AC4E-5B9674331CDF}"/>
              </a:ext>
            </a:extLst>
          </p:cNvPr>
          <p:cNvSpPr>
            <a:spLocks noGrp="1"/>
          </p:cNvSpPr>
          <p:nvPr>
            <p:ph type="sldNum" sz="quarter" idx="5"/>
          </p:nvPr>
        </p:nvSpPr>
        <p:spPr/>
        <p:txBody>
          <a:bodyPr/>
          <a:lstStyle/>
          <a:p>
            <a:fld id="{5FDC6F7D-7585-41C8-92B3-F9515C2FDC7E}" type="slidenum">
              <a:rPr lang="en-US" smtClean="0"/>
              <a:t>4</a:t>
            </a:fld>
            <a:endParaRPr lang="en-US"/>
          </a:p>
        </p:txBody>
      </p:sp>
    </p:spTree>
    <p:extLst>
      <p:ext uri="{BB962C8B-B14F-4D97-AF65-F5344CB8AC3E}">
        <p14:creationId xmlns:p14="http://schemas.microsoft.com/office/powerpoint/2010/main" val="274804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Annual WAC from NAVLIN (estimate)</a:t>
            </a:r>
          </a:p>
          <a:p>
            <a:pPr marL="171450" indent="-171450">
              <a:buFont typeface="Arial" panose="020B0604020202020204" pitchFamily="34" charset="0"/>
              <a:buChar char="•"/>
            </a:pPr>
            <a:r>
              <a:rPr lang="en-US" err="1"/>
              <a:t>Amvuttra</a:t>
            </a:r>
            <a:r>
              <a:rPr lang="en-US"/>
              <a:t>: ~$477K</a:t>
            </a:r>
          </a:p>
          <a:p>
            <a:pPr marL="171450" indent="-171450">
              <a:buFont typeface="Arial" panose="020B0604020202020204" pitchFamily="34" charset="0"/>
              <a:buChar char="•"/>
            </a:pPr>
            <a:r>
              <a:rPr lang="en-US" err="1"/>
              <a:t>Adstiladrin</a:t>
            </a:r>
            <a:r>
              <a:rPr lang="en-US"/>
              <a:t>: ~$240K</a:t>
            </a:r>
          </a:p>
          <a:p>
            <a:pPr marL="171450" indent="-171450">
              <a:buFont typeface="Arial" panose="020B0604020202020204" pitchFamily="34" charset="0"/>
              <a:buChar char="•"/>
            </a:pPr>
            <a:r>
              <a:rPr lang="en-US" err="1"/>
              <a:t>Gattex</a:t>
            </a:r>
            <a:r>
              <a:rPr lang="en-US"/>
              <a:t>: ~$450K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91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12CB2-7A48-95F4-9E15-8C73E0F15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89AA9-D211-0034-B22E-52F5851E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FD4F2-08E9-2FB4-CF34-FFD6256E93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CD08DB-13CA-2A38-8D8F-747C59316A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524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138E5-D2FD-92D6-887B-F29B1AC85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14163-31A9-415D-DA8C-CECFA0C37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42F42-7E72-0926-F754-ECDC4DAE4D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8A9898-0133-5CFE-85DF-DE89221FD853}"/>
              </a:ext>
            </a:extLst>
          </p:cNvPr>
          <p:cNvSpPr>
            <a:spLocks noGrp="1"/>
          </p:cNvSpPr>
          <p:nvPr>
            <p:ph type="sldNum" sz="quarter" idx="5"/>
          </p:nvPr>
        </p:nvSpPr>
        <p:spPr/>
        <p:txBody>
          <a:bodyPr/>
          <a:lstStyle/>
          <a:p>
            <a:fld id="{5FDC6F7D-7585-41C8-92B3-F9515C2FDC7E}" type="slidenum">
              <a:rPr lang="en-US" smtClean="0"/>
              <a:t>9</a:t>
            </a:fld>
            <a:endParaRPr lang="en-US"/>
          </a:p>
        </p:txBody>
      </p:sp>
    </p:spTree>
    <p:extLst>
      <p:ext uri="{BB962C8B-B14F-4D97-AF65-F5344CB8AC3E}">
        <p14:creationId xmlns:p14="http://schemas.microsoft.com/office/powerpoint/2010/main" val="197748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10</a:t>
            </a:fld>
            <a:endParaRPr lang="en-US"/>
          </a:p>
        </p:txBody>
      </p:sp>
    </p:spTree>
    <p:extLst>
      <p:ext uri="{BB962C8B-B14F-4D97-AF65-F5344CB8AC3E}">
        <p14:creationId xmlns:p14="http://schemas.microsoft.com/office/powerpoint/2010/main" val="157348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11</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3F17-E0E0-B2B1-84FF-9691BD875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93FF4-5323-3F08-8E73-AB6C585DB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2FD7A-5AFC-4AB3-28C4-4DAE71AC92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42654D-F129-AD55-27EE-25C8E3577942}"/>
              </a:ext>
            </a:extLst>
          </p:cNvPr>
          <p:cNvSpPr>
            <a:spLocks noGrp="1"/>
          </p:cNvSpPr>
          <p:nvPr>
            <p:ph type="sldNum" sz="quarter" idx="5"/>
          </p:nvPr>
        </p:nvSpPr>
        <p:spPr/>
        <p:txBody>
          <a:bodyPr/>
          <a:lstStyle/>
          <a:p>
            <a:fld id="{5FDC6F7D-7585-41C8-92B3-F9515C2FDC7E}" type="slidenum">
              <a:rPr lang="en-US" smtClean="0"/>
              <a:t>12</a:t>
            </a:fld>
            <a:endParaRPr lang="en-US"/>
          </a:p>
        </p:txBody>
      </p:sp>
    </p:spTree>
    <p:extLst>
      <p:ext uri="{BB962C8B-B14F-4D97-AF65-F5344CB8AC3E}">
        <p14:creationId xmlns:p14="http://schemas.microsoft.com/office/powerpoint/2010/main" val="774358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2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408249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83462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00428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1274306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674797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64777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57911481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027058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735321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36372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222885185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879192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837711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50863518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70874440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638329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49459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5325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60707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4477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30636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08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4780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95682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21034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43300221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76796386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85784222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7771769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994893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40126914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5129952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21504193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188832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13277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702420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6217461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9980260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72322081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79541634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27135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342107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5476980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027490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2037529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75735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898891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24367577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35628549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366127988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72889189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26549199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851859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89662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71989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573462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01294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4203914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84852582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23792833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2901094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73859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8806066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196087248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04740012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3336512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6448143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1029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0111848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84726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31643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91516219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99891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0292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51531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7858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82649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463013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4283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59221160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86907365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113464997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2088863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8323627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8744980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1005487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070539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98838640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3850325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2701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8952421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81291702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0568811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4977600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0224101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7648375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8018404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133353836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7538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961376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4698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34092462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248422678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8235507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23103079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216802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557724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19009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8119736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75092449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34117023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9135567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2273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85914808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1258638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3510388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60469098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148197810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43945952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66820986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83719418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862476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30194147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762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57793389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28381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6183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95075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34646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75498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95150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73430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71459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8229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82243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75774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45572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04222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36172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03809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13550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407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79557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177698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5956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25524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617746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6158870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2092944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0910950"/>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3400666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5686926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0158657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55186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99069140"/>
      </p:ext>
    </p:extLst>
  </p:cSld>
  <p:clrMapOvr>
    <a:masterClrMapping/>
  </p:clrMapOvr>
  <p:transition>
    <p:fade/>
  </p:transition>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90284955"/>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32819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63647364"/>
      </p:ext>
    </p:extLst>
  </p:cSld>
  <p:clrMapOvr>
    <a:masterClrMapping/>
  </p:clrMapOvr>
  <p:transition>
    <p:fade/>
  </p:transition>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61887658"/>
      </p:ext>
    </p:extLst>
  </p:cSld>
  <p:clrMapOvr>
    <a:masterClrMapping/>
  </p:clrMapOvr>
  <p:transition>
    <p:fade/>
  </p:transition>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1802464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4772991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3539865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2813116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5421391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3570541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160954857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115452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31557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54509113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7229183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39155264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897900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98771688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0281425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5090338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7299177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12614233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324651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200205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2913179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6008078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9164598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7651641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7452001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1260525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6229282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7123019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19328354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965689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050325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71843659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426366797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315657582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406842945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5923738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0180200"/>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162019989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8067790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3114361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29083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12276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215991015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3478659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782565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2271842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705331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60068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51933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44663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73114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5363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616122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24408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4860807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418286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85806135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1594443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89608876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6654926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3355398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230954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82987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298963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65628141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059552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7110390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534866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2051721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8107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36761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84201159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4698381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39140826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
        <p:nvSpPr>
          <p:cNvPr id="2" name="TextBox 1">
            <a:extLst>
              <a:ext uri="{FF2B5EF4-FFF2-40B4-BE49-F238E27FC236}">
                <a16:creationId xmlns:a16="http://schemas.microsoft.com/office/drawing/2014/main" id="{F733E700-3C98-BA28-3F46-DD4F34CEB8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3" name="TextBox 2">
            <a:extLst>
              <a:ext uri="{FF2B5EF4-FFF2-40B4-BE49-F238E27FC236}">
                <a16:creationId xmlns:a16="http://schemas.microsoft.com/office/drawing/2014/main" id="{FCDC77C6-A7D8-B5E7-9147-ED0E15A9158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477012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0048819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3152410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2 Title + 3 Subheads + Blank">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752980"/>
          </a:xfrm>
          <a:prstGeom prst="rect">
            <a:avLst/>
          </a:prstGeom>
        </p:spPr>
        <p:txBody>
          <a:bodyPr>
            <a:noAutofit/>
          </a:bodyPr>
          <a:lstStyle>
            <a:lvl1pPr marL="0" indent="0">
              <a:buNone/>
              <a:defRPr sz="1400" b="1" i="0">
                <a:solidFill>
                  <a:schemeClr val="tx2"/>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5A064F38-76BE-43FC-82A2-233F18445A70}"/>
              </a:ext>
            </a:extLst>
          </p:cNvPr>
          <p:cNvSpPr>
            <a:spLocks noGrp="1"/>
          </p:cNvSpPr>
          <p:nvPr>
            <p:ph type="body" sz="quarter" idx="19"/>
          </p:nvPr>
        </p:nvSpPr>
        <p:spPr>
          <a:xfrm>
            <a:off x="609600" y="5943600"/>
            <a:ext cx="10972800" cy="304800"/>
          </a:xfrm>
        </p:spPr>
        <p:txBody>
          <a:bodyPr anchor="b"/>
          <a:lstStyle>
            <a:lvl1pPr algn="r">
              <a:spcBef>
                <a:spcPts val="0"/>
              </a:spcBef>
              <a:defRPr sz="800"/>
            </a:lvl1pPr>
          </a:lstStyle>
          <a:p>
            <a:pPr lvl="0"/>
            <a:r>
              <a:rPr lang="en-US"/>
              <a:t>Click to edit Master text styles</a:t>
            </a:r>
          </a:p>
        </p:txBody>
      </p:sp>
    </p:spTree>
    <p:extLst>
      <p:ext uri="{BB962C8B-B14F-4D97-AF65-F5344CB8AC3E}">
        <p14:creationId xmlns:p14="http://schemas.microsoft.com/office/powerpoint/2010/main" val="338680422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7361842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96521914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8952225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2" name="Text Placeholder 9">
            <a:extLst>
              <a:ext uri="{FF2B5EF4-FFF2-40B4-BE49-F238E27FC236}">
                <a16:creationId xmlns:a16="http://schemas.microsoft.com/office/drawing/2014/main" id="{3D87E57C-E530-4B81-A397-5901DCCA3D42}"/>
              </a:ext>
            </a:extLst>
          </p:cNvPr>
          <p:cNvSpPr>
            <a:spLocks noGrp="1"/>
          </p:cNvSpPr>
          <p:nvPr>
            <p:ph type="body" sz="quarter" idx="15"/>
          </p:nvPr>
        </p:nvSpPr>
        <p:spPr>
          <a:xfrm>
            <a:off x="609601" y="2259672"/>
            <a:ext cx="2903878"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defRPr sz="1200">
                <a:solidFill>
                  <a:schemeClr val="tx1">
                    <a:lumMod val="75000"/>
                  </a:schemeClr>
                </a:solidFill>
              </a:defRPr>
            </a:lvl2pPr>
            <a:lvl3pPr>
              <a:defRPr sz="1200">
                <a:solidFill>
                  <a:schemeClr val="tx1">
                    <a:lumMod val="75000"/>
                  </a:schemeClr>
                </a:solidFill>
              </a:defRPr>
            </a:lvl3pPr>
            <a:lvl4pPr>
              <a:defRPr sz="1200">
                <a:solidFill>
                  <a:schemeClr val="tx1">
                    <a:lumMod val="75000"/>
                  </a:schemeClr>
                </a:solidFill>
              </a:defRPr>
            </a:lvl4pPr>
            <a:lvl5pPr>
              <a:defRPr sz="1200">
                <a:solidFill>
                  <a:schemeClr val="tx1">
                    <a:lumMod val="75000"/>
                  </a:schemeClr>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712632C-9A31-4D45-A363-0989B7ACC5CD}"/>
              </a:ext>
            </a:extLst>
          </p:cNvPr>
          <p:cNvSpPr txBox="1"/>
          <p:nvPr userDrawn="1"/>
        </p:nvSpPr>
        <p:spPr>
          <a:xfrm>
            <a:off x="609600" y="1847035"/>
            <a:ext cx="1666749" cy="246221"/>
          </a:xfrm>
          <a:prstGeom prst="rect">
            <a:avLst/>
          </a:prstGeom>
          <a:noFill/>
        </p:spPr>
        <p:txBody>
          <a:bodyPr wrap="square" lIns="91440" tIns="0" rIns="0" bIns="0" rtlCol="0">
            <a:spAutoFit/>
          </a:bodyPr>
          <a:lstStyle/>
          <a:p>
            <a:r>
              <a:rPr lang="en-US" sz="1600" b="1">
                <a:solidFill>
                  <a:schemeClr val="accent3"/>
                </a:solidFill>
              </a:rPr>
              <a:t>Client Situation</a:t>
            </a:r>
          </a:p>
        </p:txBody>
      </p:sp>
      <p:sp>
        <p:nvSpPr>
          <p:cNvPr id="15" name="TextBox 14">
            <a:extLst>
              <a:ext uri="{FF2B5EF4-FFF2-40B4-BE49-F238E27FC236}">
                <a16:creationId xmlns:a16="http://schemas.microsoft.com/office/drawing/2014/main" id="{197ABE06-B5D3-4926-9D07-981FD74B7272}"/>
              </a:ext>
            </a:extLst>
          </p:cNvPr>
          <p:cNvSpPr txBox="1"/>
          <p:nvPr userDrawn="1"/>
        </p:nvSpPr>
        <p:spPr>
          <a:xfrm>
            <a:off x="4087091" y="1847035"/>
            <a:ext cx="1666749" cy="246221"/>
          </a:xfrm>
          <a:prstGeom prst="rect">
            <a:avLst/>
          </a:prstGeom>
          <a:noFill/>
        </p:spPr>
        <p:txBody>
          <a:bodyPr wrap="square" lIns="91440" tIns="0" rIns="0" bIns="0" rtlCol="0">
            <a:spAutoFit/>
          </a:bodyPr>
          <a:lstStyle/>
          <a:p>
            <a:r>
              <a:rPr lang="en-US" sz="1600" b="1">
                <a:solidFill>
                  <a:schemeClr val="accent3"/>
                </a:solidFill>
              </a:rPr>
              <a:t>Solution</a:t>
            </a:r>
          </a:p>
        </p:txBody>
      </p:sp>
      <p:sp>
        <p:nvSpPr>
          <p:cNvPr id="16" name="TextBox 15">
            <a:extLst>
              <a:ext uri="{FF2B5EF4-FFF2-40B4-BE49-F238E27FC236}">
                <a16:creationId xmlns:a16="http://schemas.microsoft.com/office/drawing/2014/main" id="{2C3607D3-DC95-44A4-BBD4-36FCD85FD0A4}"/>
              </a:ext>
            </a:extLst>
          </p:cNvPr>
          <p:cNvSpPr txBox="1"/>
          <p:nvPr userDrawn="1"/>
        </p:nvSpPr>
        <p:spPr>
          <a:xfrm>
            <a:off x="9357393" y="1847035"/>
            <a:ext cx="1666749" cy="246221"/>
          </a:xfrm>
          <a:prstGeom prst="rect">
            <a:avLst/>
          </a:prstGeom>
          <a:noFill/>
        </p:spPr>
        <p:txBody>
          <a:bodyPr wrap="square" lIns="91440" tIns="0" rIns="0" bIns="0" rtlCol="0">
            <a:spAutoFit/>
          </a:bodyPr>
          <a:lstStyle/>
          <a:p>
            <a:r>
              <a:rPr lang="en-US" sz="1600" b="1">
                <a:solidFill>
                  <a:schemeClr val="accent3"/>
                </a:solidFill>
              </a:rPr>
              <a:t>Sample Output</a:t>
            </a:r>
          </a:p>
        </p:txBody>
      </p:sp>
      <p:grpSp>
        <p:nvGrpSpPr>
          <p:cNvPr id="18" name="Group 17">
            <a:extLst>
              <a:ext uri="{FF2B5EF4-FFF2-40B4-BE49-F238E27FC236}">
                <a16:creationId xmlns:a16="http://schemas.microsoft.com/office/drawing/2014/main" id="{4E08C26D-CA90-4508-A056-28188DD295FC}"/>
              </a:ext>
            </a:extLst>
          </p:cNvPr>
          <p:cNvGrpSpPr/>
          <p:nvPr userDrawn="1"/>
        </p:nvGrpSpPr>
        <p:grpSpPr>
          <a:xfrm>
            <a:off x="3803073" y="1847035"/>
            <a:ext cx="5264727" cy="4339020"/>
            <a:chOff x="3803073" y="1630137"/>
            <a:chExt cx="5264727" cy="4555918"/>
          </a:xfrm>
        </p:grpSpPr>
        <p:cxnSp>
          <p:nvCxnSpPr>
            <p:cNvPr id="19" name="Straight Connector 18">
              <a:extLst>
                <a:ext uri="{FF2B5EF4-FFF2-40B4-BE49-F238E27FC236}">
                  <a16:creationId xmlns:a16="http://schemas.microsoft.com/office/drawing/2014/main" id="{0E207448-9A2F-44E0-BDDD-C1940D0FA5BB}"/>
                </a:ext>
              </a:extLst>
            </p:cNvPr>
            <p:cNvCxnSpPr/>
            <p:nvPr userDrawn="1"/>
          </p:nvCxnSpPr>
          <p:spPr>
            <a:xfrm>
              <a:off x="3803073"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F5C27D6-3286-4472-8E89-1C7F62AC9B7E}"/>
                </a:ext>
              </a:extLst>
            </p:cNvPr>
            <p:cNvCxnSpPr/>
            <p:nvPr userDrawn="1"/>
          </p:nvCxnSpPr>
          <p:spPr>
            <a:xfrm>
              <a:off x="9067800"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grpSp>
      <p:sp>
        <p:nvSpPr>
          <p:cNvPr id="21" name="Text Placeholder 9">
            <a:extLst>
              <a:ext uri="{FF2B5EF4-FFF2-40B4-BE49-F238E27FC236}">
                <a16:creationId xmlns:a16="http://schemas.microsoft.com/office/drawing/2014/main" id="{716D32E6-804E-490E-8E10-F6F51194E839}"/>
              </a:ext>
            </a:extLst>
          </p:cNvPr>
          <p:cNvSpPr>
            <a:spLocks noGrp="1"/>
          </p:cNvSpPr>
          <p:nvPr>
            <p:ph type="body" sz="quarter" idx="17"/>
          </p:nvPr>
        </p:nvSpPr>
        <p:spPr>
          <a:xfrm>
            <a:off x="4087091" y="2259672"/>
            <a:ext cx="4752107"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buNone/>
              <a:defRPr sz="1200">
                <a:solidFill>
                  <a:schemeClr val="tx1">
                    <a:lumMod val="75000"/>
                  </a:schemeClr>
                </a:solidFill>
              </a:defRPr>
            </a:lvl2pPr>
            <a:lvl3pPr>
              <a:buNone/>
              <a:defRPr sz="1200">
                <a:solidFill>
                  <a:schemeClr val="tx1">
                    <a:lumMod val="75000"/>
                  </a:schemeClr>
                </a:solidFill>
              </a:defRPr>
            </a:lvl3pPr>
            <a:lvl4pPr>
              <a:buNone/>
              <a:defRPr sz="1200">
                <a:solidFill>
                  <a:schemeClr val="tx1">
                    <a:lumMod val="75000"/>
                  </a:schemeClr>
                </a:solidFill>
              </a:defRPr>
            </a:lvl4pPr>
            <a:lvl5pPr>
              <a:buNone/>
              <a:defRPr sz="1200">
                <a:solidFill>
                  <a:schemeClr val="tx1">
                    <a:lumMod val="75000"/>
                  </a:schemeClr>
                </a:solidFill>
              </a:defRPr>
            </a:lvl5pPr>
          </a:lstStyle>
          <a:p>
            <a:pPr lvl="0"/>
            <a:r>
              <a:rPr lang="en-US"/>
              <a:t>Click to edit Master text styles</a:t>
            </a:r>
          </a:p>
        </p:txBody>
      </p:sp>
    </p:spTree>
    <p:extLst>
      <p:ext uri="{BB962C8B-B14F-4D97-AF65-F5344CB8AC3E}">
        <p14:creationId xmlns:p14="http://schemas.microsoft.com/office/powerpoint/2010/main" val="331665462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AB1754B3-3310-B1A6-38CC-9D8A9403368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E68CCA33-E4E8-5227-1DD9-70C48A7D433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52115621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DE5A-2040-DDF0-AA51-7A1024F73F13}"/>
              </a:ext>
            </a:extLst>
          </p:cNvPr>
          <p:cNvSpPr>
            <a:spLocks noGrp="1"/>
          </p:cNvSpPr>
          <p:nvPr>
            <p:ph type="title" hasCustomPrompt="1"/>
          </p:nvPr>
        </p:nvSpPr>
        <p:spPr>
          <a:xfrm>
            <a:off x="587828" y="318067"/>
            <a:ext cx="11016344" cy="683795"/>
          </a:xfrm>
        </p:spPr>
        <p:txBody>
          <a:bodyPr/>
          <a:lstStyle>
            <a:lvl1pPr>
              <a:defRPr/>
            </a:lvl1pPr>
          </a:lstStyle>
          <a:p>
            <a:r>
              <a:rPr lang="en-US"/>
              <a:t>CLICK TO EDIT MASTER TITLE STYLE</a:t>
            </a:r>
          </a:p>
        </p:txBody>
      </p:sp>
      <p:sp>
        <p:nvSpPr>
          <p:cNvPr id="6" name="Text Placeholder 9">
            <a:extLst>
              <a:ext uri="{FF2B5EF4-FFF2-40B4-BE49-F238E27FC236}">
                <a16:creationId xmlns:a16="http://schemas.microsoft.com/office/drawing/2014/main" id="{1E720611-53B6-FDD2-8628-17E98A63B604}"/>
              </a:ext>
            </a:extLst>
          </p:cNvPr>
          <p:cNvSpPr>
            <a:spLocks noGrp="1"/>
          </p:cNvSpPr>
          <p:nvPr>
            <p:ph type="body" sz="quarter" idx="13" hasCustomPrompt="1"/>
          </p:nvPr>
        </p:nvSpPr>
        <p:spPr>
          <a:xfrm>
            <a:off x="979488" y="6120198"/>
            <a:ext cx="10176193" cy="365760"/>
          </a:xfrm>
        </p:spPr>
        <p:txBody>
          <a:bodyPr vert="horz" lIns="0" tIns="0" rIns="0" bIns="0" rtlCol="0" anchor="b">
            <a:noAutofit/>
          </a:bodyPr>
          <a:lstStyle>
            <a:lvl1pPr>
              <a:defRPr lang="en-US" sz="800" dirty="0"/>
            </a:lvl1pPr>
          </a:lstStyle>
          <a:p>
            <a:pPr marL="0" lvl="0" indent="0">
              <a:spcBef>
                <a:spcPts val="300"/>
              </a:spcBef>
              <a:buNone/>
            </a:pPr>
            <a:r>
              <a:rPr lang="en-US"/>
              <a:t>References:</a:t>
            </a:r>
          </a:p>
        </p:txBody>
      </p:sp>
    </p:spTree>
    <p:extLst>
      <p:ext uri="{BB962C8B-B14F-4D97-AF65-F5344CB8AC3E}">
        <p14:creationId xmlns:p14="http://schemas.microsoft.com/office/powerpoint/2010/main" val="3946020926"/>
      </p:ext>
    </p:extLst>
  </p:cSld>
  <p:clrMapOvr>
    <a:masterClrMapping/>
  </p:clrMapOvr>
  <p:extLst>
    <p:ext uri="{DCECCB84-F9BA-43D5-87BE-67443E8EF086}">
      <p15:sldGuideLst xmlns:p15="http://schemas.microsoft.com/office/powerpoint/2012/main">
        <p15:guide id="1" pos="3840">
          <p15:clr>
            <a:srgbClr val="FBAE40"/>
          </p15:clr>
        </p15:guide>
        <p15:guide id="2" pos="624">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Content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F883-749D-4E1F-9D3F-6099415DF485}"/>
              </a:ext>
            </a:extLst>
          </p:cNvPr>
          <p:cNvSpPr>
            <a:spLocks noGrp="1"/>
          </p:cNvSpPr>
          <p:nvPr>
            <p:ph type="title"/>
          </p:nvPr>
        </p:nvSpPr>
        <p:spPr/>
        <p:txBody>
          <a:bodyPr vert="horz" lIns="45720" tIns="45720" rIns="91440" bIns="45720" rtlCol="0" anchor="t" anchorCtr="0">
            <a:normAutofit/>
          </a:bodyPr>
          <a:lstStyle>
            <a:lvl1pPr>
              <a:defRPr lang="en-US" sz="3000" b="1" i="0">
                <a:solidFill>
                  <a:schemeClr val="tx1"/>
                </a:solidFill>
                <a:latin typeface="+mj-lt"/>
                <a:cs typeface="Calibri Light" panose="020F0302020204030204" pitchFamily="34" charset="0"/>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E238AB9-4AF7-4E9C-9697-BEA7CBF6FABF}"/>
              </a:ext>
            </a:extLst>
          </p:cNvPr>
          <p:cNvSpPr>
            <a:spLocks noGrp="1"/>
          </p:cNvSpPr>
          <p:nvPr>
            <p:ph idx="1"/>
          </p:nvPr>
        </p:nvSpPr>
        <p:spPr>
          <a:xfrm>
            <a:off x="457200" y="1465215"/>
            <a:ext cx="11210923" cy="4937760"/>
          </a:xfrm>
        </p:spPr>
        <p:txBody>
          <a:bodyPr/>
          <a:lstStyle>
            <a:lvl1pPr>
              <a:defRPr b="0" i="0">
                <a:latin typeface="Calibri Light" panose="020F0302020204030204" pitchFamily="34" charset="0"/>
                <a:cs typeface="Calibri Light" panose="020F0302020204030204" pitchFamily="34" charset="0"/>
              </a:defRPr>
            </a:lvl1pPr>
            <a:lvl2pPr>
              <a:defRPr b="0" i="0">
                <a:latin typeface="Calibri Light" panose="020F0302020204030204" pitchFamily="34" charset="0"/>
                <a:cs typeface="Calibri Light" panose="020F0302020204030204" pitchFamily="34" charset="0"/>
              </a:defRPr>
            </a:lvl2pPr>
            <a:lvl3pPr>
              <a:defRPr b="0" i="0">
                <a:latin typeface="Calibri Light" panose="020F0302020204030204" pitchFamily="34" charset="0"/>
                <a:cs typeface="Calibri Light" panose="020F0302020204030204" pitchFamily="34" charset="0"/>
              </a:defRPr>
            </a:lvl3pPr>
            <a:lvl4pPr>
              <a:defRPr b="0" i="0">
                <a:latin typeface="Calibri Light" panose="020F0302020204030204" pitchFamily="34" charset="0"/>
                <a:cs typeface="Calibri Light" panose="020F0302020204030204" pitchFamily="34" charset="0"/>
              </a:defRPr>
            </a:lvl4pPr>
            <a:lvl5pPr>
              <a:defRPr b="0" i="0">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81BDEEC-CD22-49D1-0189-3CD9EEDE2328}"/>
              </a:ext>
            </a:extLst>
          </p:cNvPr>
          <p:cNvSpPr/>
          <p:nvPr userDrawn="1"/>
        </p:nvSpPr>
        <p:spPr>
          <a:xfrm>
            <a:off x="0" y="1183328"/>
            <a:ext cx="12192000" cy="45719"/>
          </a:xfrm>
          <a:prstGeom prst="rect">
            <a:avLst/>
          </a:prstGeom>
          <a:gradFill flip="none" rotWithShape="1">
            <a:gsLst>
              <a:gs pos="0">
                <a:schemeClr val="tx1">
                  <a:lumMod val="50000"/>
                  <a:lumOff val="50000"/>
                </a:schemeClr>
              </a:gs>
              <a:gs pos="46000">
                <a:schemeClr val="accent1">
                  <a:lumMod val="25000"/>
                  <a:lumOff val="7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62BAC66-FCDC-6E6B-245A-77D08C7BAE0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55950" b="14033"/>
          <a:stretch/>
        </p:blipFill>
        <p:spPr>
          <a:xfrm>
            <a:off x="10336440" y="569610"/>
            <a:ext cx="1331684" cy="222849"/>
          </a:xfrm>
          <a:prstGeom prst="rect">
            <a:avLst/>
          </a:prstGeom>
        </p:spPr>
      </p:pic>
    </p:spTree>
    <p:extLst>
      <p:ext uri="{BB962C8B-B14F-4D97-AF65-F5344CB8AC3E}">
        <p14:creationId xmlns:p14="http://schemas.microsoft.com/office/powerpoint/2010/main" val="3664809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0702345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262001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734582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20100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41501594"/>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98219613"/>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691144"/>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017811593"/>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5473892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359715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9005188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956039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104038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22556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843826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9401435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79750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4052878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74768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3749929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5782062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079882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165435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549428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258053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881983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069106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642480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372628802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549188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4262495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45270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40797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6359953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477838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184414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501909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32796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000889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7952965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10428988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119878559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953741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9140311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765432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692488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876096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84015437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199573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34661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30578446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716422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97892276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543643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146475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271382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99692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63432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4196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21937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2007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326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67003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7011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5642812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44230047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9352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7880147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8175560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845825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2728680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0710942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34744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534873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image" Target="../media/image1.png"/><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image" Target="../media/image19.png"/><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theme" Target="../theme/theme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8" Type="http://schemas.openxmlformats.org/officeDocument/2006/relationships/slideLayout" Target="../slideLayouts/slideLayout115.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1" Type="http://schemas.openxmlformats.org/officeDocument/2006/relationships/slideLayout" Target="../slideLayouts/slideLayout108.xml"/><Relationship Id="rId6" Type="http://schemas.openxmlformats.org/officeDocument/2006/relationships/slideLayout" Target="../slideLayouts/slideLayout11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slideLayout" Target="../slideLayouts/slideLayout202.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9" Type="http://schemas.openxmlformats.org/officeDocument/2006/relationships/slideLayout" Target="../slideLayouts/slideLayout184.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49" Type="http://schemas.openxmlformats.org/officeDocument/2006/relationships/image" Target="../media/image19.png"/><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theme" Target="../theme/theme3.xml"/><Relationship Id="rId8" Type="http://schemas.openxmlformats.org/officeDocument/2006/relationships/slideLayout" Target="../slideLayouts/slideLayout163.xml"/><Relationship Id="rId3" Type="http://schemas.openxmlformats.org/officeDocument/2006/relationships/slideLayout" Target="../slideLayouts/slideLayout158.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slideLayout" Target="../slideLayouts/slideLayout201.xml"/><Relationship Id="rId20" Type="http://schemas.openxmlformats.org/officeDocument/2006/relationships/slideLayout" Target="../slideLayouts/slideLayout175.xml"/><Relationship Id="rId41" Type="http://schemas.openxmlformats.org/officeDocument/2006/relationships/slideLayout" Target="../slideLayouts/slideLayout196.xml"/><Relationship Id="rId1" Type="http://schemas.openxmlformats.org/officeDocument/2006/relationships/slideLayout" Target="../slideLayouts/slideLayout156.xml"/><Relationship Id="rId6" Type="http://schemas.openxmlformats.org/officeDocument/2006/relationships/slideLayout" Target="../slideLayouts/slideLayout16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28.xml"/><Relationship Id="rId117" Type="http://schemas.openxmlformats.org/officeDocument/2006/relationships/theme" Target="../theme/theme4.xml"/><Relationship Id="rId21" Type="http://schemas.openxmlformats.org/officeDocument/2006/relationships/slideLayout" Target="../slideLayouts/slideLayout223.xml"/><Relationship Id="rId42" Type="http://schemas.openxmlformats.org/officeDocument/2006/relationships/slideLayout" Target="../slideLayouts/slideLayout244.xml"/><Relationship Id="rId47" Type="http://schemas.openxmlformats.org/officeDocument/2006/relationships/slideLayout" Target="../slideLayouts/slideLayout249.xml"/><Relationship Id="rId63" Type="http://schemas.openxmlformats.org/officeDocument/2006/relationships/slideLayout" Target="../slideLayouts/slideLayout265.xml"/><Relationship Id="rId68" Type="http://schemas.openxmlformats.org/officeDocument/2006/relationships/slideLayout" Target="../slideLayouts/slideLayout270.xml"/><Relationship Id="rId84" Type="http://schemas.openxmlformats.org/officeDocument/2006/relationships/slideLayout" Target="../slideLayouts/slideLayout286.xml"/><Relationship Id="rId89" Type="http://schemas.openxmlformats.org/officeDocument/2006/relationships/slideLayout" Target="../slideLayouts/slideLayout291.xml"/><Relationship Id="rId112" Type="http://schemas.openxmlformats.org/officeDocument/2006/relationships/slideLayout" Target="../slideLayouts/slideLayout314.xml"/><Relationship Id="rId16" Type="http://schemas.openxmlformats.org/officeDocument/2006/relationships/slideLayout" Target="../slideLayouts/slideLayout218.xml"/><Relationship Id="rId107" Type="http://schemas.openxmlformats.org/officeDocument/2006/relationships/slideLayout" Target="../slideLayouts/slideLayout309.xml"/><Relationship Id="rId11" Type="http://schemas.openxmlformats.org/officeDocument/2006/relationships/slideLayout" Target="../slideLayouts/slideLayout213.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53" Type="http://schemas.openxmlformats.org/officeDocument/2006/relationships/slideLayout" Target="../slideLayouts/slideLayout255.xml"/><Relationship Id="rId58" Type="http://schemas.openxmlformats.org/officeDocument/2006/relationships/slideLayout" Target="../slideLayouts/slideLayout260.xml"/><Relationship Id="rId74" Type="http://schemas.openxmlformats.org/officeDocument/2006/relationships/slideLayout" Target="../slideLayouts/slideLayout276.xml"/><Relationship Id="rId79" Type="http://schemas.openxmlformats.org/officeDocument/2006/relationships/slideLayout" Target="../slideLayouts/slideLayout281.xml"/><Relationship Id="rId102" Type="http://schemas.openxmlformats.org/officeDocument/2006/relationships/slideLayout" Target="../slideLayouts/slideLayout304.xml"/><Relationship Id="rId5" Type="http://schemas.openxmlformats.org/officeDocument/2006/relationships/slideLayout" Target="../slideLayouts/slideLayout207.xml"/><Relationship Id="rId90" Type="http://schemas.openxmlformats.org/officeDocument/2006/relationships/slideLayout" Target="../slideLayouts/slideLayout292.xml"/><Relationship Id="rId95" Type="http://schemas.openxmlformats.org/officeDocument/2006/relationships/slideLayout" Target="../slideLayouts/slideLayout297.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43" Type="http://schemas.openxmlformats.org/officeDocument/2006/relationships/slideLayout" Target="../slideLayouts/slideLayout245.xml"/><Relationship Id="rId48" Type="http://schemas.openxmlformats.org/officeDocument/2006/relationships/slideLayout" Target="../slideLayouts/slideLayout250.xml"/><Relationship Id="rId64" Type="http://schemas.openxmlformats.org/officeDocument/2006/relationships/slideLayout" Target="../slideLayouts/slideLayout266.xml"/><Relationship Id="rId69" Type="http://schemas.openxmlformats.org/officeDocument/2006/relationships/slideLayout" Target="../slideLayouts/slideLayout271.xml"/><Relationship Id="rId113" Type="http://schemas.openxmlformats.org/officeDocument/2006/relationships/slideLayout" Target="../slideLayouts/slideLayout315.xml"/><Relationship Id="rId118" Type="http://schemas.openxmlformats.org/officeDocument/2006/relationships/image" Target="../media/image1.png"/><Relationship Id="rId80" Type="http://schemas.openxmlformats.org/officeDocument/2006/relationships/slideLayout" Target="../slideLayouts/slideLayout282.xml"/><Relationship Id="rId85" Type="http://schemas.openxmlformats.org/officeDocument/2006/relationships/slideLayout" Target="../slideLayouts/slideLayout287.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33" Type="http://schemas.openxmlformats.org/officeDocument/2006/relationships/slideLayout" Target="../slideLayouts/slideLayout235.xml"/><Relationship Id="rId38" Type="http://schemas.openxmlformats.org/officeDocument/2006/relationships/slideLayout" Target="../slideLayouts/slideLayout240.xml"/><Relationship Id="rId59" Type="http://schemas.openxmlformats.org/officeDocument/2006/relationships/slideLayout" Target="../slideLayouts/slideLayout261.xml"/><Relationship Id="rId103" Type="http://schemas.openxmlformats.org/officeDocument/2006/relationships/slideLayout" Target="../slideLayouts/slideLayout305.xml"/><Relationship Id="rId108" Type="http://schemas.openxmlformats.org/officeDocument/2006/relationships/slideLayout" Target="../slideLayouts/slideLayout310.xml"/><Relationship Id="rId54" Type="http://schemas.openxmlformats.org/officeDocument/2006/relationships/slideLayout" Target="../slideLayouts/slideLayout256.xml"/><Relationship Id="rId70" Type="http://schemas.openxmlformats.org/officeDocument/2006/relationships/slideLayout" Target="../slideLayouts/slideLayout272.xml"/><Relationship Id="rId75" Type="http://schemas.openxmlformats.org/officeDocument/2006/relationships/slideLayout" Target="../slideLayouts/slideLayout277.xml"/><Relationship Id="rId91" Type="http://schemas.openxmlformats.org/officeDocument/2006/relationships/slideLayout" Target="../slideLayouts/slideLayout293.xml"/><Relationship Id="rId96" Type="http://schemas.openxmlformats.org/officeDocument/2006/relationships/slideLayout" Target="../slideLayouts/slideLayout29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49" Type="http://schemas.openxmlformats.org/officeDocument/2006/relationships/slideLayout" Target="../slideLayouts/slideLayout251.xml"/><Relationship Id="rId114" Type="http://schemas.openxmlformats.org/officeDocument/2006/relationships/slideLayout" Target="../slideLayouts/slideLayout316.xml"/><Relationship Id="rId10" Type="http://schemas.openxmlformats.org/officeDocument/2006/relationships/slideLayout" Target="../slideLayouts/slideLayout212.xml"/><Relationship Id="rId31" Type="http://schemas.openxmlformats.org/officeDocument/2006/relationships/slideLayout" Target="../slideLayouts/slideLayout233.xml"/><Relationship Id="rId44" Type="http://schemas.openxmlformats.org/officeDocument/2006/relationships/slideLayout" Target="../slideLayouts/slideLayout246.xml"/><Relationship Id="rId52" Type="http://schemas.openxmlformats.org/officeDocument/2006/relationships/slideLayout" Target="../slideLayouts/slideLayout254.xml"/><Relationship Id="rId60" Type="http://schemas.openxmlformats.org/officeDocument/2006/relationships/slideLayout" Target="../slideLayouts/slideLayout262.xml"/><Relationship Id="rId65" Type="http://schemas.openxmlformats.org/officeDocument/2006/relationships/slideLayout" Target="../slideLayouts/slideLayout267.xml"/><Relationship Id="rId73" Type="http://schemas.openxmlformats.org/officeDocument/2006/relationships/slideLayout" Target="../slideLayouts/slideLayout275.xml"/><Relationship Id="rId78" Type="http://schemas.openxmlformats.org/officeDocument/2006/relationships/slideLayout" Target="../slideLayouts/slideLayout280.xml"/><Relationship Id="rId81" Type="http://schemas.openxmlformats.org/officeDocument/2006/relationships/slideLayout" Target="../slideLayouts/slideLayout283.xml"/><Relationship Id="rId86" Type="http://schemas.openxmlformats.org/officeDocument/2006/relationships/slideLayout" Target="../slideLayouts/slideLayout288.xml"/><Relationship Id="rId94" Type="http://schemas.openxmlformats.org/officeDocument/2006/relationships/slideLayout" Target="../slideLayouts/slideLayout296.xml"/><Relationship Id="rId99" Type="http://schemas.openxmlformats.org/officeDocument/2006/relationships/slideLayout" Target="../slideLayouts/slideLayout301.xml"/><Relationship Id="rId101" Type="http://schemas.openxmlformats.org/officeDocument/2006/relationships/slideLayout" Target="../slideLayouts/slideLayout30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39" Type="http://schemas.openxmlformats.org/officeDocument/2006/relationships/slideLayout" Target="../slideLayouts/slideLayout241.xml"/><Relationship Id="rId109" Type="http://schemas.openxmlformats.org/officeDocument/2006/relationships/slideLayout" Target="../slideLayouts/slideLayout311.xml"/><Relationship Id="rId34" Type="http://schemas.openxmlformats.org/officeDocument/2006/relationships/slideLayout" Target="../slideLayouts/slideLayout236.xml"/><Relationship Id="rId50" Type="http://schemas.openxmlformats.org/officeDocument/2006/relationships/slideLayout" Target="../slideLayouts/slideLayout252.xml"/><Relationship Id="rId55" Type="http://schemas.openxmlformats.org/officeDocument/2006/relationships/slideLayout" Target="../slideLayouts/slideLayout257.xml"/><Relationship Id="rId76" Type="http://schemas.openxmlformats.org/officeDocument/2006/relationships/slideLayout" Target="../slideLayouts/slideLayout278.xml"/><Relationship Id="rId97" Type="http://schemas.openxmlformats.org/officeDocument/2006/relationships/slideLayout" Target="../slideLayouts/slideLayout299.xml"/><Relationship Id="rId104" Type="http://schemas.openxmlformats.org/officeDocument/2006/relationships/slideLayout" Target="../slideLayouts/slideLayout306.xml"/><Relationship Id="rId7" Type="http://schemas.openxmlformats.org/officeDocument/2006/relationships/slideLayout" Target="../slideLayouts/slideLayout209.xml"/><Relationship Id="rId71" Type="http://schemas.openxmlformats.org/officeDocument/2006/relationships/slideLayout" Target="../slideLayouts/slideLayout273.xml"/><Relationship Id="rId92" Type="http://schemas.openxmlformats.org/officeDocument/2006/relationships/slideLayout" Target="../slideLayouts/slideLayout294.xml"/><Relationship Id="rId2" Type="http://schemas.openxmlformats.org/officeDocument/2006/relationships/slideLayout" Target="../slideLayouts/slideLayout204.xml"/><Relationship Id="rId29" Type="http://schemas.openxmlformats.org/officeDocument/2006/relationships/slideLayout" Target="../slideLayouts/slideLayout231.xml"/><Relationship Id="rId24" Type="http://schemas.openxmlformats.org/officeDocument/2006/relationships/slideLayout" Target="../slideLayouts/slideLayout226.xml"/><Relationship Id="rId40" Type="http://schemas.openxmlformats.org/officeDocument/2006/relationships/slideLayout" Target="../slideLayouts/slideLayout242.xml"/><Relationship Id="rId45" Type="http://schemas.openxmlformats.org/officeDocument/2006/relationships/slideLayout" Target="../slideLayouts/slideLayout247.xml"/><Relationship Id="rId66" Type="http://schemas.openxmlformats.org/officeDocument/2006/relationships/slideLayout" Target="../slideLayouts/slideLayout268.xml"/><Relationship Id="rId87" Type="http://schemas.openxmlformats.org/officeDocument/2006/relationships/slideLayout" Target="../slideLayouts/slideLayout289.xml"/><Relationship Id="rId110" Type="http://schemas.openxmlformats.org/officeDocument/2006/relationships/slideLayout" Target="../slideLayouts/slideLayout312.xml"/><Relationship Id="rId115" Type="http://schemas.openxmlformats.org/officeDocument/2006/relationships/slideLayout" Target="../slideLayouts/slideLayout317.xml"/><Relationship Id="rId61" Type="http://schemas.openxmlformats.org/officeDocument/2006/relationships/slideLayout" Target="../slideLayouts/slideLayout263.xml"/><Relationship Id="rId82" Type="http://schemas.openxmlformats.org/officeDocument/2006/relationships/slideLayout" Target="../slideLayouts/slideLayout284.xml"/><Relationship Id="rId19" Type="http://schemas.openxmlformats.org/officeDocument/2006/relationships/slideLayout" Target="../slideLayouts/slideLayout221.xml"/><Relationship Id="rId14" Type="http://schemas.openxmlformats.org/officeDocument/2006/relationships/slideLayout" Target="../slideLayouts/slideLayout216.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56" Type="http://schemas.openxmlformats.org/officeDocument/2006/relationships/slideLayout" Target="../slideLayouts/slideLayout258.xml"/><Relationship Id="rId77" Type="http://schemas.openxmlformats.org/officeDocument/2006/relationships/slideLayout" Target="../slideLayouts/slideLayout279.xml"/><Relationship Id="rId100" Type="http://schemas.openxmlformats.org/officeDocument/2006/relationships/slideLayout" Target="../slideLayouts/slideLayout302.xml"/><Relationship Id="rId105" Type="http://schemas.openxmlformats.org/officeDocument/2006/relationships/slideLayout" Target="../slideLayouts/slideLayout307.xml"/><Relationship Id="rId8" Type="http://schemas.openxmlformats.org/officeDocument/2006/relationships/slideLayout" Target="../slideLayouts/slideLayout210.xml"/><Relationship Id="rId51" Type="http://schemas.openxmlformats.org/officeDocument/2006/relationships/slideLayout" Target="../slideLayouts/slideLayout253.xml"/><Relationship Id="rId72" Type="http://schemas.openxmlformats.org/officeDocument/2006/relationships/slideLayout" Target="../slideLayouts/slideLayout274.xml"/><Relationship Id="rId93" Type="http://schemas.openxmlformats.org/officeDocument/2006/relationships/slideLayout" Target="../slideLayouts/slideLayout295.xml"/><Relationship Id="rId98" Type="http://schemas.openxmlformats.org/officeDocument/2006/relationships/slideLayout" Target="../slideLayouts/slideLayout300.xml"/><Relationship Id="rId3" Type="http://schemas.openxmlformats.org/officeDocument/2006/relationships/slideLayout" Target="../slideLayouts/slideLayout205.xml"/><Relationship Id="rId25" Type="http://schemas.openxmlformats.org/officeDocument/2006/relationships/slideLayout" Target="../slideLayouts/slideLayout227.xml"/><Relationship Id="rId46" Type="http://schemas.openxmlformats.org/officeDocument/2006/relationships/slideLayout" Target="../slideLayouts/slideLayout248.xml"/><Relationship Id="rId67" Type="http://schemas.openxmlformats.org/officeDocument/2006/relationships/slideLayout" Target="../slideLayouts/slideLayout269.xml"/><Relationship Id="rId116" Type="http://schemas.openxmlformats.org/officeDocument/2006/relationships/slideLayout" Target="../slideLayouts/slideLayout318.xml"/><Relationship Id="rId20" Type="http://schemas.openxmlformats.org/officeDocument/2006/relationships/slideLayout" Target="../slideLayouts/slideLayout222.xml"/><Relationship Id="rId41" Type="http://schemas.openxmlformats.org/officeDocument/2006/relationships/slideLayout" Target="../slideLayouts/slideLayout243.xml"/><Relationship Id="rId62" Type="http://schemas.openxmlformats.org/officeDocument/2006/relationships/slideLayout" Target="../slideLayouts/slideLayout264.xml"/><Relationship Id="rId83" Type="http://schemas.openxmlformats.org/officeDocument/2006/relationships/slideLayout" Target="../slideLayouts/slideLayout285.xml"/><Relationship Id="rId88" Type="http://schemas.openxmlformats.org/officeDocument/2006/relationships/slideLayout" Target="../slideLayouts/slideLayout290.xml"/><Relationship Id="rId111" Type="http://schemas.openxmlformats.org/officeDocument/2006/relationships/slideLayout" Target="../slideLayouts/slideLayout313.xml"/><Relationship Id="rId15" Type="http://schemas.openxmlformats.org/officeDocument/2006/relationships/slideLayout" Target="../slideLayouts/slideLayout217.xml"/><Relationship Id="rId36" Type="http://schemas.openxmlformats.org/officeDocument/2006/relationships/slideLayout" Target="../slideLayouts/slideLayout238.xml"/><Relationship Id="rId57" Type="http://schemas.openxmlformats.org/officeDocument/2006/relationships/slideLayout" Target="../slideLayouts/slideLayout259.xml"/><Relationship Id="rId106" Type="http://schemas.openxmlformats.org/officeDocument/2006/relationships/slideLayout" Target="../slideLayouts/slideLayout3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09"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2302470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50"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326677810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49"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2024 EVERSANA.  All Rights Reserved.  CONFIDENTIAL.</a:t>
            </a:r>
          </a:p>
        </p:txBody>
      </p:sp>
    </p:spTree>
    <p:extLst>
      <p:ext uri="{BB962C8B-B14F-4D97-AF65-F5344CB8AC3E}">
        <p14:creationId xmlns:p14="http://schemas.microsoft.com/office/powerpoint/2010/main" val="60226258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 id="2147483863" r:id="rId46"/>
    <p:sldLayoutId id="2147483864" r:id="rId47"/>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18"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163318786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1" r:id="rId36"/>
    <p:sldLayoutId id="2147483902" r:id="rId37"/>
    <p:sldLayoutId id="2147483903" r:id="rId38"/>
    <p:sldLayoutId id="2147483904" r:id="rId39"/>
    <p:sldLayoutId id="2147483905" r:id="rId40"/>
    <p:sldLayoutId id="2147483906" r:id="rId41"/>
    <p:sldLayoutId id="2147483907" r:id="rId42"/>
    <p:sldLayoutId id="2147483908" r:id="rId43"/>
    <p:sldLayoutId id="2147483909" r:id="rId44"/>
    <p:sldLayoutId id="2147483910" r:id="rId45"/>
    <p:sldLayoutId id="2147483911" r:id="rId46"/>
    <p:sldLayoutId id="2147483912" r:id="rId47"/>
    <p:sldLayoutId id="2147483913" r:id="rId48"/>
    <p:sldLayoutId id="2147483914" r:id="rId49"/>
    <p:sldLayoutId id="2147483915" r:id="rId50"/>
    <p:sldLayoutId id="2147483916" r:id="rId51"/>
    <p:sldLayoutId id="2147483917" r:id="rId52"/>
    <p:sldLayoutId id="2147483918" r:id="rId53"/>
    <p:sldLayoutId id="2147483919" r:id="rId54"/>
    <p:sldLayoutId id="2147483920" r:id="rId55"/>
    <p:sldLayoutId id="2147483921" r:id="rId56"/>
    <p:sldLayoutId id="2147483922" r:id="rId57"/>
    <p:sldLayoutId id="2147483923" r:id="rId58"/>
    <p:sldLayoutId id="2147483924" r:id="rId59"/>
    <p:sldLayoutId id="2147483925" r:id="rId60"/>
    <p:sldLayoutId id="2147483926" r:id="rId61"/>
    <p:sldLayoutId id="2147483927" r:id="rId62"/>
    <p:sldLayoutId id="2147483928" r:id="rId63"/>
    <p:sldLayoutId id="2147483929" r:id="rId64"/>
    <p:sldLayoutId id="2147483930" r:id="rId65"/>
    <p:sldLayoutId id="2147483931" r:id="rId66"/>
    <p:sldLayoutId id="2147483932" r:id="rId67"/>
    <p:sldLayoutId id="2147483933" r:id="rId68"/>
    <p:sldLayoutId id="2147483934" r:id="rId69"/>
    <p:sldLayoutId id="2147483935" r:id="rId70"/>
    <p:sldLayoutId id="2147483936" r:id="rId71"/>
    <p:sldLayoutId id="2147483937" r:id="rId72"/>
    <p:sldLayoutId id="2147483938" r:id="rId73"/>
    <p:sldLayoutId id="2147483939" r:id="rId74"/>
    <p:sldLayoutId id="2147483940" r:id="rId75"/>
    <p:sldLayoutId id="2147483941" r:id="rId76"/>
    <p:sldLayoutId id="2147483942" r:id="rId77"/>
    <p:sldLayoutId id="2147483943" r:id="rId78"/>
    <p:sldLayoutId id="2147483944" r:id="rId79"/>
    <p:sldLayoutId id="2147483945" r:id="rId80"/>
    <p:sldLayoutId id="2147483946" r:id="rId81"/>
    <p:sldLayoutId id="2147483947" r:id="rId82"/>
    <p:sldLayoutId id="2147483948" r:id="rId83"/>
    <p:sldLayoutId id="2147483949" r:id="rId84"/>
    <p:sldLayoutId id="2147483950" r:id="rId85"/>
    <p:sldLayoutId id="2147483951" r:id="rId86"/>
    <p:sldLayoutId id="2147483952" r:id="rId87"/>
    <p:sldLayoutId id="2147483953" r:id="rId88"/>
    <p:sldLayoutId id="2147483954" r:id="rId89"/>
    <p:sldLayoutId id="2147483955" r:id="rId90"/>
    <p:sldLayoutId id="2147483956" r:id="rId91"/>
    <p:sldLayoutId id="2147483957" r:id="rId92"/>
    <p:sldLayoutId id="2147483958" r:id="rId93"/>
    <p:sldLayoutId id="2147483959" r:id="rId94"/>
    <p:sldLayoutId id="2147483960" r:id="rId95"/>
    <p:sldLayoutId id="2147483961" r:id="rId96"/>
    <p:sldLayoutId id="2147483962" r:id="rId97"/>
    <p:sldLayoutId id="2147483963" r:id="rId98"/>
    <p:sldLayoutId id="2147483964" r:id="rId99"/>
    <p:sldLayoutId id="2147483965" r:id="rId100"/>
    <p:sldLayoutId id="2147483966" r:id="rId101"/>
    <p:sldLayoutId id="2147483967" r:id="rId102"/>
    <p:sldLayoutId id="2147483968" r:id="rId103"/>
    <p:sldLayoutId id="2147483969" r:id="rId104"/>
    <p:sldLayoutId id="2147483970" r:id="rId105"/>
    <p:sldLayoutId id="2147483971" r:id="rId106"/>
    <p:sldLayoutId id="2147483972" r:id="rId107"/>
    <p:sldLayoutId id="2147483973" r:id="rId108"/>
    <p:sldLayoutId id="2147483974" r:id="rId109"/>
    <p:sldLayoutId id="2147483975" r:id="rId110"/>
    <p:sldLayoutId id="2147483976" r:id="rId111"/>
    <p:sldLayoutId id="2147483977" r:id="rId112"/>
    <p:sldLayoutId id="2147483978" r:id="rId113"/>
    <p:sldLayoutId id="2147483979" r:id="rId114"/>
    <p:sldLayoutId id="2147483980" r:id="rId115"/>
    <p:sldLayoutId id="2147483981" r:id="rId116"/>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3.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5_663EDB56.xm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alspathways.com/wp-content/themes/alspathways/assets/pdf/ALS-Functional-Rating-Scale-Revised-Guide.pdf?utm_source=chatgpt.com" TargetMode="Externa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www.accessdata.fda.gov/drugsatfda_docs/label/2025/209080s005lbl.pdf" TargetMode="External"/><Relationship Id="rId3" Type="http://schemas.microsoft.com/office/2018/10/relationships/comments" Target="../comments/modernComment_103_9C3A81E2.xml"/><Relationship Id="rId7" Type="http://schemas.openxmlformats.org/officeDocument/2006/relationships/hyperlink" Target="https://www.accessdata.fda.gov/drugsatfda_docs/label/2009/020599s011s012lbl.pdf"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www.accessdata.fda.gov/drugsatfda_docs/label/2023/215887Orig1s000Correctedlbl.pdf" TargetMode="External"/><Relationship Id="rId5" Type="http://schemas.openxmlformats.org/officeDocument/2006/relationships/hyperlink" Target="https://www.radicava.com/pdfs/radicava-prescribing-information.pdf" TargetMode="External"/><Relationship Id="rId10" Type="http://schemas.openxmlformats.org/officeDocument/2006/relationships/image" Target="../media/image56.png"/><Relationship Id="rId4" Type="http://schemas.openxmlformats.org/officeDocument/2006/relationships/hyperlink" Target="https://www.accessdata.fda.gov/drugsatfda_docs/label/2017/209176lbl.pdf" TargetMode="External"/><Relationship Id="rId9" Type="http://schemas.openxmlformats.org/officeDocument/2006/relationships/hyperlink" Target="https://www.accessdata.fda.gov/drugsatfda_docs/label/2019/212640s000lbl.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8" Type="http://schemas.openxmlformats.org/officeDocument/2006/relationships/hyperlink" Target="https://my.clevelandclinic.org/health/diseases/16729-amyotrophic-lateral-sclerosis-als?utm_source=chatgpt.com" TargetMode="External"/><Relationship Id="rId3" Type="http://schemas.openxmlformats.org/officeDocument/2006/relationships/image" Target="../media/image60.png"/><Relationship Id="rId7" Type="http://schemas.openxmlformats.org/officeDocument/2006/relationships/hyperlink" Target="https://www.als.org/understanding-als/stages?utm_source=chatgpt.com"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ninds.nih.gov/health-information/disorders/amyotrophic-lateral-sclerosis-als?utm_source=chatgpt.com" TargetMode="External"/><Relationship Id="rId5" Type="http://schemas.openxmlformats.org/officeDocument/2006/relationships/hyperlink" Target="https://www.cdc.gov/als/dashboard/index.html" TargetMode="External"/><Relationship Id="rId4" Type="http://schemas.openxmlformats.org/officeDocument/2006/relationships/image" Target="../media/image61.svg"/><Relationship Id="rId9"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cdc.gov/als/dashboard/index.html" TargetMode="External"/><Relationship Id="rId7" Type="http://schemas.openxmlformats.org/officeDocument/2006/relationships/hyperlink" Target="https://als-ny.org/understanding-als/what-is-als/" TargetMode="External"/><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hyperlink" Target="https://my.clevelandclinic.org/health/diseases/16729-amyotrophic-lateral-sclerosis-als?utm_source=chatgpt.com" TargetMode="External"/><Relationship Id="rId5" Type="http://schemas.openxmlformats.org/officeDocument/2006/relationships/hyperlink" Target="https://www.als.org/understanding-als/stages?utm_source=chatgpt.com" TargetMode="External"/><Relationship Id="rId4" Type="http://schemas.openxmlformats.org/officeDocument/2006/relationships/hyperlink" Target="https://www.ninds.nih.gov/health-information/disorders/amyotrophic-lateral-sclerosis-als?utm_source=chatgp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ninds.nih.gov/health-information/disorders/amyotrophic-lateral-sclerosis-als?utm_source=chatgpt.com" TargetMode="External"/><Relationship Id="rId2" Type="http://schemas.microsoft.com/office/2018/10/relationships/comments" Target="../comments/modernComment_7FFFFFFC_B69D3D59.xml"/><Relationship Id="rId1" Type="http://schemas.openxmlformats.org/officeDocument/2006/relationships/slideLayout" Target="../slideLayouts/slideLayout8.xml"/><Relationship Id="rId4" Type="http://schemas.openxmlformats.org/officeDocument/2006/relationships/hyperlink" Target="https://www.aan.com/Guidelines/home/GuidelineDetail/371?utm_source=chatgpt.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1_23B4AF4D.xml"/><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2.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8_24E440DF.xml"/><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3.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microsoft.com/office/2018/10/relationships/comments" Target="../comments/modernComment_10B_66AC770A.xm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www.radicava.com/pdfs/radicava-prescribing-information.pd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7_75C7262F.xml"/><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CAFA-1801-0633-EF37-47FD5DABEA56}"/>
              </a:ext>
            </a:extLst>
          </p:cNvPr>
          <p:cNvSpPr>
            <a:spLocks noGrp="1"/>
          </p:cNvSpPr>
          <p:nvPr>
            <p:ph type="title"/>
          </p:nvPr>
        </p:nvSpPr>
        <p:spPr/>
        <p:txBody>
          <a:bodyPr/>
          <a:lstStyle/>
          <a:p>
            <a:r>
              <a:rPr lang="en-US"/>
              <a:t>ALS Research Stimuli </a:t>
            </a:r>
          </a:p>
        </p:txBody>
      </p:sp>
    </p:spTree>
    <p:extLst>
      <p:ext uri="{BB962C8B-B14F-4D97-AF65-F5344CB8AC3E}">
        <p14:creationId xmlns:p14="http://schemas.microsoft.com/office/powerpoint/2010/main" val="23876630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8D26-4770-7151-0322-18676BE0C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70545-1BF6-FD68-58C1-AFA736A61AB0}"/>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51D0AD5B-A1EA-4009-1EDA-B66F1AF0B892}"/>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AF489F83-9ED7-4D78-515F-C7DF892EF66C}"/>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96AC10A-377B-2F97-CC8A-3299678D9E08}"/>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8E96DBD1-CFB8-C340-8E3C-189E404F5425}"/>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DA15381-E530-4180-6DE4-7F8BDE76235B}"/>
              </a:ext>
            </a:extLst>
          </p:cNvPr>
          <p:cNvPicPr>
            <a:picLocks noChangeAspect="1"/>
          </p:cNvPicPr>
          <p:nvPr/>
        </p:nvPicPr>
        <p:blipFill>
          <a:blip r:embed="rId4"/>
          <a:stretch>
            <a:fillRect/>
          </a:stretch>
        </p:blipFill>
        <p:spPr>
          <a:xfrm>
            <a:off x="609600" y="1267302"/>
            <a:ext cx="11031403" cy="5137278"/>
          </a:xfrm>
          <a:prstGeom prst="rect">
            <a:avLst/>
          </a:prstGeom>
        </p:spPr>
      </p:pic>
      <p:sp>
        <p:nvSpPr>
          <p:cNvPr id="104" name="TextBox 103">
            <a:extLst>
              <a:ext uri="{FF2B5EF4-FFF2-40B4-BE49-F238E27FC236}">
                <a16:creationId xmlns:a16="http://schemas.microsoft.com/office/drawing/2014/main" id="{AFF94BA5-1B65-3E45-D845-AAB6F5BF0D1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defTabSz="1218987">
              <a:defRPr/>
            </a:pPr>
            <a:r>
              <a:rPr lang="en-US" altLang="zh-CN" sz="700" b="1" dirty="0">
                <a:solidFill>
                  <a:srgbClr val="3F4344"/>
                </a:solidFill>
                <a:latin typeface="Arial"/>
              </a:rPr>
              <a:t>Source: </a:t>
            </a:r>
            <a:r>
              <a:rPr lang="en-US" sz="800" dirty="0">
                <a:hlinkClick r:id="rId5"/>
              </a:rPr>
              <a:t>ALS Functional Rating Scale Revised Guide</a:t>
            </a:r>
            <a:r>
              <a:rPr lang="en-US" altLang="zh-CN" sz="700" b="1" dirty="0">
                <a:solidFill>
                  <a:srgbClr val="3F4344"/>
                </a:solidFill>
                <a:latin typeface="Arial"/>
              </a:rPr>
              <a:t> </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spTree>
    <p:extLst>
      <p:ext uri="{BB962C8B-B14F-4D97-AF65-F5344CB8AC3E}">
        <p14:creationId xmlns:p14="http://schemas.microsoft.com/office/powerpoint/2010/main" val="171539541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7075509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ADAF6-0856-DE51-7E77-C4CFAEA9CB0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AF0473D9-284C-EA2C-2EE1-48DD74E8FBFD}"/>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A7EA5921-13BC-F9D0-B482-4BD16C2AF345}"/>
              </a:ext>
            </a:extLst>
          </p:cNvPr>
          <p:cNvSpPr>
            <a:spLocks noGrp="1"/>
          </p:cNvSpPr>
          <p:nvPr>
            <p:ph type="title"/>
          </p:nvPr>
        </p:nvSpPr>
        <p:spPr/>
        <p:txBody>
          <a:bodyPr/>
          <a:lstStyle/>
          <a:p>
            <a:r>
              <a:rPr lang="en-US" dirty="0"/>
              <a:t>Product X: Target Product Profile (Upside case)</a:t>
            </a:r>
          </a:p>
        </p:txBody>
      </p:sp>
      <p:sp>
        <p:nvSpPr>
          <p:cNvPr id="6" name="TextBox 5">
            <a:extLst>
              <a:ext uri="{FF2B5EF4-FFF2-40B4-BE49-F238E27FC236}">
                <a16:creationId xmlns:a16="http://schemas.microsoft.com/office/drawing/2014/main" id="{C858DBC5-2302-BE30-F70E-6EB5B746B0F4}"/>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5B971DD3-894D-2578-6719-2DF3E189B0B3}"/>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8856722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B5D3-3F12-9A34-8F1A-F550FB120C8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585E535-DBA4-00E2-858A-64D0D5FADC34}"/>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936E5E44-AB7A-EB19-8632-09F9FCFF10C8}"/>
              </a:ext>
            </a:extLst>
          </p:cNvPr>
          <p:cNvSpPr>
            <a:spLocks noGrp="1"/>
          </p:cNvSpPr>
          <p:nvPr>
            <p:ph type="title"/>
          </p:nvPr>
        </p:nvSpPr>
        <p:spPr/>
        <p:txBody>
          <a:bodyPr/>
          <a:lstStyle/>
          <a:p>
            <a:r>
              <a:rPr lang="en-US" dirty="0"/>
              <a:t>Product X: Target Product Profile (Fallback case)</a:t>
            </a:r>
          </a:p>
        </p:txBody>
      </p:sp>
      <p:sp>
        <p:nvSpPr>
          <p:cNvPr id="6" name="TextBox 5">
            <a:extLst>
              <a:ext uri="{FF2B5EF4-FFF2-40B4-BE49-F238E27FC236}">
                <a16:creationId xmlns:a16="http://schemas.microsoft.com/office/drawing/2014/main" id="{4E1CCC37-B518-5081-FCCD-8BA7DF594B53}"/>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D0C6BA94-079C-49F8-BC5E-FC51E92345A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801858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B64DBA-3706-219F-F8E9-FF4DC2E27E9A}"/>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F9322666-BD1C-BF52-390C-14B543EFA987}"/>
              </a:ext>
            </a:extLst>
          </p:cNvPr>
          <p:cNvGraphicFramePr>
            <a:graphicFrameLocks noGrp="1"/>
          </p:cNvGraphicFramePr>
          <p:nvPr>
            <p:extLst>
              <p:ext uri="{D42A27DB-BD31-4B8C-83A1-F6EECF244321}">
                <p14:modId xmlns:p14="http://schemas.microsoft.com/office/powerpoint/2010/main" val="746144172"/>
              </p:ext>
            </p:extLst>
          </p:nvPr>
        </p:nvGraphicFramePr>
        <p:xfrm>
          <a:off x="711200" y="1428111"/>
          <a:ext cx="10637178" cy="4952310"/>
        </p:xfrm>
        <a:graphic>
          <a:graphicData uri="http://schemas.openxmlformats.org/drawingml/2006/table">
            <a:tbl>
              <a:tblPr firstRow="1" bandRow="1"/>
              <a:tblGrid>
                <a:gridCol w="914400">
                  <a:extLst>
                    <a:ext uri="{9D8B030D-6E8A-4147-A177-3AD203B41FA5}">
                      <a16:colId xmlns:a16="http://schemas.microsoft.com/office/drawing/2014/main" val="1896421791"/>
                    </a:ext>
                  </a:extLst>
                </a:gridCol>
                <a:gridCol w="1188720">
                  <a:extLst>
                    <a:ext uri="{9D8B030D-6E8A-4147-A177-3AD203B41FA5}">
                      <a16:colId xmlns:a16="http://schemas.microsoft.com/office/drawing/2014/main" val="3497840139"/>
                    </a:ext>
                  </a:extLst>
                </a:gridCol>
                <a:gridCol w="1188720">
                  <a:extLst>
                    <a:ext uri="{9D8B030D-6E8A-4147-A177-3AD203B41FA5}">
                      <a16:colId xmlns:a16="http://schemas.microsoft.com/office/drawing/2014/main" val="1999419184"/>
                    </a:ext>
                  </a:extLst>
                </a:gridCol>
                <a:gridCol w="1188720">
                  <a:extLst>
                    <a:ext uri="{9D8B030D-6E8A-4147-A177-3AD203B41FA5}">
                      <a16:colId xmlns:a16="http://schemas.microsoft.com/office/drawing/2014/main" val="2425145876"/>
                    </a:ext>
                  </a:extLst>
                </a:gridCol>
                <a:gridCol w="1610655">
                  <a:extLst>
                    <a:ext uri="{9D8B030D-6E8A-4147-A177-3AD203B41FA5}">
                      <a16:colId xmlns:a16="http://schemas.microsoft.com/office/drawing/2014/main" val="1869709511"/>
                    </a:ext>
                  </a:extLst>
                </a:gridCol>
                <a:gridCol w="116840">
                  <a:extLst>
                    <a:ext uri="{9D8B030D-6E8A-4147-A177-3AD203B41FA5}">
                      <a16:colId xmlns:a16="http://schemas.microsoft.com/office/drawing/2014/main" val="2228116923"/>
                    </a:ext>
                  </a:extLst>
                </a:gridCol>
                <a:gridCol w="1514475">
                  <a:extLst>
                    <a:ext uri="{9D8B030D-6E8A-4147-A177-3AD203B41FA5}">
                      <a16:colId xmlns:a16="http://schemas.microsoft.com/office/drawing/2014/main" val="622577597"/>
                    </a:ext>
                  </a:extLst>
                </a:gridCol>
                <a:gridCol w="2914648">
                  <a:extLst>
                    <a:ext uri="{9D8B030D-6E8A-4147-A177-3AD203B41FA5}">
                      <a16:colId xmlns:a16="http://schemas.microsoft.com/office/drawing/2014/main" val="4141152661"/>
                    </a:ext>
                  </a:extLst>
                </a:gridCol>
              </a:tblGrid>
              <a:tr h="29435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dirty="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Riluzole</a:t>
                      </a:r>
                      <a:r>
                        <a:rPr lang="en-US" sz="1000" dirty="0"/>
                        <a:t> (</a:t>
                      </a:r>
                      <a:r>
                        <a:rPr lang="en-US" sz="1000" dirty="0" err="1"/>
                        <a:t>Rilutek</a:t>
                      </a:r>
                      <a:r>
                        <a:rPr lang="en-US" sz="1000" dirty="0"/>
                        <a:t>®, </a:t>
                      </a:r>
                      <a:r>
                        <a:rPr lang="en-US" sz="1000" dirty="0" err="1"/>
                        <a:t>Exservan</a:t>
                      </a:r>
                      <a:r>
                        <a:rPr lang="en-US" sz="1000" dirty="0"/>
                        <a:t>® and </a:t>
                      </a:r>
                      <a:r>
                        <a:rPr lang="en-US" sz="1000" dirty="0" err="1"/>
                        <a:t>Tiglutik</a:t>
                      </a:r>
                      <a:r>
                        <a:rPr lang="en-US" sz="1000" dirty="0"/>
                        <a:t>®) </a:t>
                      </a:r>
                      <a:endParaRPr lang="en-US" sz="10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pPr algn="ctr"/>
                      <a:endParaRPr lang="en-US" sz="100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Edaravone</a:t>
                      </a:r>
                      <a:endParaRPr lang="en-US" sz="10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hMerge="1">
                  <a:txBody>
                    <a:bodyPr/>
                    <a:lstStyle/>
                    <a:p>
                      <a:pPr algn="ctr"/>
                      <a:endParaRPr lang="en-US" sz="11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a:t>Tofersen (</a:t>
                      </a:r>
                      <a:r>
                        <a:rPr lang="en-US" sz="1000" dirty="0" err="1"/>
                        <a:t>Qalsody</a:t>
                      </a:r>
                      <a:r>
                        <a:rPr lang="en-US" sz="1000" dirty="0"/>
                        <a:t>®) </a:t>
                      </a:r>
                      <a:r>
                        <a:rPr lang="en-US" sz="1000" b="0" baseline="30000" dirty="0"/>
                        <a:t>3</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94359">
                <a:tc vMerge="1">
                  <a:txBody>
                    <a:bodyPr/>
                    <a:lstStyle/>
                    <a:p>
                      <a:endParaRPr lang="en-US"/>
                    </a:p>
                  </a:txBody>
                  <a:tcPr/>
                </a:tc>
                <a:tc>
                  <a:txBody>
                    <a:bodyPr/>
                    <a:lstStyle/>
                    <a:p>
                      <a:pPr algn="ctr"/>
                      <a:r>
                        <a:rPr lang="en-US" sz="1000" dirty="0">
                          <a:solidFill>
                            <a:schemeClr val="bg1"/>
                          </a:solidFill>
                          <a:latin typeface="+mj-lt"/>
                        </a:rPr>
                        <a:t>RILUTEK®</a:t>
                      </a:r>
                      <a:r>
                        <a:rPr lang="en-US" sz="1000" baseline="30000" dirty="0">
                          <a:solidFill>
                            <a:schemeClr val="bg1"/>
                          </a:solidFill>
                          <a:latin typeface="+mj-lt"/>
                        </a:rPr>
                        <a:t>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Exservan</a:t>
                      </a:r>
                      <a:r>
                        <a:rPr lang="en-US" sz="1000" dirty="0">
                          <a:solidFill>
                            <a:schemeClr val="bg1"/>
                          </a:solidFill>
                          <a:latin typeface="+mn-lt"/>
                          <a:ea typeface="+mn-ea"/>
                          <a:cs typeface="+mn-cs"/>
                        </a:rPr>
                        <a:t>®</a:t>
                      </a:r>
                      <a:r>
                        <a:rPr lang="en-US" sz="1000" baseline="30000" dirty="0">
                          <a:solidFill>
                            <a:schemeClr val="bg1"/>
                          </a:solidFill>
                          <a:latin typeface="+mj-lt"/>
                          <a:ea typeface="+mn-ea"/>
                          <a:cs typeface="+mn-cs"/>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Tiglutik®</a:t>
                      </a:r>
                      <a:r>
                        <a:rPr lang="en-US" sz="1000" baseline="30000" dirty="0">
                          <a:solidFill>
                            <a:schemeClr val="bg1"/>
                          </a:solidFill>
                          <a:latin typeface="+mj-lt"/>
                          <a:ea typeface="+mn-ea"/>
                          <a:cs typeface="+mn-cs"/>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2">
                  <a:txBody>
                    <a:bodyPr/>
                    <a:lstStyle/>
                    <a:p>
                      <a:pPr algn="ctr"/>
                      <a:r>
                        <a:rPr lang="en-US" sz="1000" b="0" dirty="0">
                          <a:solidFill>
                            <a:schemeClr val="bg1"/>
                          </a:solidFill>
                          <a:latin typeface="+mj-lt"/>
                        </a:rPr>
                        <a:t>Radicava®</a:t>
                      </a:r>
                      <a:r>
                        <a:rPr lang="en-US" sz="1000" b="0" baseline="30000" dirty="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a:txBody>
                    <a:bodyPr/>
                    <a:lstStyle/>
                    <a:p>
                      <a:pPr algn="ctr"/>
                      <a:r>
                        <a:rPr lang="en-US" sz="1000" dirty="0" err="1">
                          <a:solidFill>
                            <a:schemeClr val="bg1"/>
                          </a:solidFill>
                        </a:rPr>
                        <a:t>Radicava</a:t>
                      </a:r>
                      <a:r>
                        <a:rPr lang="en-US" sz="1000" dirty="0">
                          <a:solidFill>
                            <a:schemeClr val="bg1"/>
                          </a:solidFill>
                        </a:rPr>
                        <a:t> ORS®</a:t>
                      </a:r>
                      <a:r>
                        <a:rPr lang="en-US" sz="1000" baseline="30000"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vMerge="1">
                  <a:txBody>
                    <a:bodyPr/>
                    <a:lstStyle/>
                    <a:p>
                      <a:endParaRPr lang="en-US"/>
                    </a:p>
                  </a:txBody>
                  <a:tcPr/>
                </a:tc>
                <a:extLst>
                  <a:ext uri="{0D108BD9-81ED-4DB2-BD59-A6C34878D82A}">
                    <a16:rowId xmlns:a16="http://schemas.microsoft.com/office/drawing/2014/main" val="1607299671"/>
                  </a:ext>
                </a:extLst>
              </a:tr>
              <a:tr h="108451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100" b="1" dirty="0">
                          <a:latin typeface="+mj-lt"/>
                        </a:rPr>
                        <a:t>Clinical Study Design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dirty="0"/>
                        <a:t>2 randomized, double-blind, placebo-controlled trials</a:t>
                      </a:r>
                    </a:p>
                    <a:p>
                      <a:pPr marL="171450" lvl="0" indent="-171450">
                        <a:lnSpc>
                          <a:spcPct val="100000"/>
                        </a:lnSpc>
                        <a:spcBef>
                          <a:spcPts val="300"/>
                        </a:spcBef>
                        <a:buFont typeface="Arial" panose="020B0604020202020204" pitchFamily="34" charset="0"/>
                        <a:buChar char="•"/>
                        <a:defRPr/>
                      </a:pPr>
                      <a:r>
                        <a:rPr lang="en-US" sz="900" b="1" dirty="0"/>
                        <a:t>155 (France/Belgium)</a:t>
                      </a:r>
                      <a:r>
                        <a:rPr lang="en-US" sz="900" dirty="0"/>
                        <a:t> + </a:t>
                      </a:r>
                      <a:r>
                        <a:rPr lang="en-US" sz="900" b="1" dirty="0"/>
                        <a:t>959 (EU/NA)</a:t>
                      </a:r>
                      <a:r>
                        <a:rPr lang="en-US" sz="900" dirty="0"/>
                        <a:t> ALS patients (disease ≤ 5 yrs), ≥12 months follow-up</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171450" lvl="0" indent="-171450">
                        <a:lnSpc>
                          <a:spcPct val="100000"/>
                        </a:lnSpc>
                        <a:spcBef>
                          <a:spcPts val="300"/>
                        </a:spcBef>
                        <a:buFont typeface="Arial" panose="020B0604020202020204" pitchFamily="34" charset="0"/>
                        <a:buChar char="•"/>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dirty="0">
                          <a:solidFill>
                            <a:schemeClr val="bg2">
                              <a:lumMod val="10000"/>
                            </a:schemeClr>
                          </a:solidFill>
                          <a:latin typeface="+mj-lt"/>
                          <a:ea typeface="+mn-ea"/>
                          <a:cs typeface="Angsana New" panose="02020603050405020304" pitchFamily="18" charset="-34"/>
                        </a:rPr>
                        <a:t>6-month</a:t>
                      </a:r>
                      <a:r>
                        <a:rPr lang="en-US" sz="900" b="0" kern="0" dirty="0">
                          <a:solidFill>
                            <a:schemeClr val="bg2">
                              <a:lumMod val="10000"/>
                            </a:schemeClr>
                          </a:solidFill>
                          <a:latin typeface="+mj-lt"/>
                          <a:ea typeface="+mn-ea"/>
                          <a:cs typeface="Angsana New" panose="02020603050405020304" pitchFamily="18" charset="-34"/>
                        </a:rPr>
                        <a:t>, randomized, placebo controlled </a:t>
                      </a:r>
                    </a:p>
                    <a:p>
                      <a:pPr marL="171450" lvl="0" indent="-171450">
                        <a:lnSpc>
                          <a:spcPct val="100000"/>
                        </a:lnSpc>
                        <a:spcBef>
                          <a:spcPts val="300"/>
                        </a:spcBef>
                        <a:buFont typeface="Arial" panose="020B0604020202020204" pitchFamily="34" charset="0"/>
                        <a:buChar char="•"/>
                        <a:defRPr/>
                      </a:pPr>
                      <a:r>
                        <a:rPr lang="en-US" sz="900" b="1" dirty="0"/>
                        <a:t>68 ALS patients</a:t>
                      </a:r>
                      <a:r>
                        <a:rPr lang="en-US" sz="900" dirty="0"/>
                        <a:t> (</a:t>
                      </a:r>
                      <a:r>
                        <a:rPr lang="en-US" sz="900" b="1" dirty="0"/>
                        <a:t>Japan</a:t>
                      </a:r>
                      <a:r>
                        <a:rPr lang="en-US" sz="900" dirty="0"/>
                        <a:t>) with </a:t>
                      </a:r>
                      <a:r>
                        <a:rPr lang="en-US" sz="900" b="1" dirty="0"/>
                        <a:t>early-stage disease </a:t>
                      </a:r>
                      <a:r>
                        <a:rPr lang="en-US" sz="900" dirty="0"/>
                        <a:t>(ALSFRS-R ≥ 2 pts/item, %FVC ≥ 80%, disease ≤ 2 yrs)</a:t>
                      </a: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r>
                        <a:rPr lang="en-US" sz="900" dirty="0"/>
                        <a:t>• </a:t>
                      </a:r>
                      <a:r>
                        <a:rPr lang="en-US" sz="900" b="1" dirty="0"/>
                        <a:t>28-week</a:t>
                      </a:r>
                      <a:r>
                        <a:rPr lang="en-US" sz="900" dirty="0"/>
                        <a:t>, randomized, placebo-controlled trial</a:t>
                      </a:r>
                    </a:p>
                    <a:p>
                      <a:pPr marL="0" lvl="0" indent="0">
                        <a:lnSpc>
                          <a:spcPct val="100000"/>
                        </a:lnSpc>
                        <a:spcBef>
                          <a:spcPts val="300"/>
                        </a:spcBef>
                        <a:buFont typeface="Arial" panose="020B0604020202020204" pitchFamily="34" charset="0"/>
                        <a:buNone/>
                        <a:defRPr/>
                      </a:pPr>
                      <a:r>
                        <a:rPr lang="en-US" sz="900" dirty="0"/>
                        <a:t>• </a:t>
                      </a:r>
                      <a:r>
                        <a:rPr lang="en-US" sz="900" b="1" dirty="0"/>
                        <a:t>108 ALS patients</a:t>
                      </a:r>
                      <a:r>
                        <a:rPr lang="en-US" sz="900" dirty="0"/>
                        <a:t>, </a:t>
                      </a:r>
                      <a:r>
                        <a:rPr lang="en-US" sz="900" b="1" dirty="0"/>
                        <a:t>SOD1 mutation</a:t>
                      </a:r>
                      <a:r>
                        <a:rPr lang="en-US" sz="900" dirty="0"/>
                        <a:t>, </a:t>
                      </a:r>
                      <a:r>
                        <a:rPr lang="en-US" sz="900" b="1" dirty="0"/>
                        <a:t>aged 23–78 yrs</a:t>
                      </a:r>
                      <a:endParaRPr lang="en-GB" sz="900" b="1"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1084516">
                <a:tc>
                  <a:txBody>
                    <a:bodyPr/>
                    <a:lstStyle/>
                    <a:p>
                      <a:pPr algn="ctr"/>
                      <a:r>
                        <a:rPr lang="en-US" sz="1100" b="1" dirty="0">
                          <a:latin typeface="+mj-lt"/>
                        </a:rPr>
                        <a:t>Endpoint</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p>
                      <a:pPr marL="0" lvl="0" indent="0">
                        <a:lnSpc>
                          <a:spcPct val="100000"/>
                        </a:lnSpc>
                        <a:spcBef>
                          <a:spcPts val="300"/>
                        </a:spcBef>
                        <a:buFont typeface="Arial" panose="020B0604020202020204" pitchFamily="34" charset="0"/>
                        <a:buNone/>
                        <a:defRPr/>
                      </a:pPr>
                      <a:r>
                        <a:rPr lang="en-US" sz="900" dirty="0"/>
                        <a:t>Primary:</a:t>
                      </a:r>
                      <a:r>
                        <a:rPr lang="zh-CN" altLang="en-US" sz="900" dirty="0"/>
                        <a:t> </a:t>
                      </a:r>
                      <a:r>
                        <a:rPr lang="en-US" sz="900" b="1" dirty="0"/>
                        <a:t>time to tracheostomy or death</a:t>
                      </a:r>
                      <a:endParaRPr lang="en-US" sz="900" dirty="0"/>
                    </a:p>
                    <a:p>
                      <a:pPr marL="0" lvl="0" indent="0">
                        <a:lnSpc>
                          <a:spcPct val="100000"/>
                        </a:lnSpc>
                        <a:spcBef>
                          <a:spcPts val="300"/>
                        </a:spcBef>
                        <a:buFont typeface="Arial" panose="020B0604020202020204" pitchFamily="34" charset="0"/>
                        <a:buNone/>
                        <a:defRPr/>
                      </a:pPr>
                      <a:r>
                        <a:rPr lang="en-US" sz="900" dirty="0"/>
                        <a:t>Study 1: </a:t>
                      </a:r>
                      <a:r>
                        <a:rPr lang="en-US" sz="900" b="1" dirty="0"/>
                        <a:t>median survival increased by ~90 days </a:t>
                      </a:r>
                    </a:p>
                    <a:p>
                      <a:pPr marL="0" lvl="0" indent="0">
                        <a:lnSpc>
                          <a:spcPct val="100000"/>
                        </a:lnSpc>
                        <a:spcBef>
                          <a:spcPts val="300"/>
                        </a:spcBef>
                        <a:buFont typeface="Arial" panose="020B0604020202020204" pitchFamily="34" charset="0"/>
                        <a:buNone/>
                        <a:defRPr/>
                      </a:pPr>
                      <a:r>
                        <a:rPr lang="en-US" sz="900" dirty="0"/>
                        <a:t>Study 2: </a:t>
                      </a:r>
                      <a:r>
                        <a:rPr lang="en-US" sz="900" b="1" dirty="0"/>
                        <a:t>median survival increased by ~ 60 days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marL="0" lvl="0" indent="0">
                        <a:lnSpc>
                          <a:spcPct val="100000"/>
                        </a:lnSpc>
                        <a:spcBef>
                          <a:spcPts val="300"/>
                        </a:spcBef>
                        <a:buFont typeface="Arial" panose="020B0604020202020204" pitchFamily="34" charset="0"/>
                        <a:buNone/>
                        <a:defRPr/>
                      </a:pPr>
                      <a:endParaRPr lang="en-US" sz="9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lvl="0" indent="-91440">
                        <a:lnSpc>
                          <a:spcPct val="100000"/>
                        </a:lnSpc>
                        <a:buFont typeface="Arial" panose="020B0604020202020204" pitchFamily="34" charset="0"/>
                        <a:buChar char="•"/>
                        <a:defRPr/>
                      </a:pPr>
                      <a:r>
                        <a:rPr lang="en-US" sz="900" b="1" dirty="0"/>
                        <a:t>Primary: </a:t>
                      </a:r>
                      <a:r>
                        <a:rPr lang="en-US" sz="900" dirty="0"/>
                        <a:t>ALSFRS-R total scores change (Week 24)</a:t>
                      </a:r>
                    </a:p>
                    <a:p>
                      <a:pPr marL="91440" lvl="0" indent="-91440">
                        <a:lnSpc>
                          <a:spcPct val="100000"/>
                        </a:lnSpc>
                        <a:buFont typeface="Arial" panose="020B0604020202020204" pitchFamily="34" charset="0"/>
                        <a:buChar char="•"/>
                        <a:defRPr/>
                      </a:pPr>
                      <a:r>
                        <a:rPr lang="en-US" sz="900" b="1" dirty="0"/>
                        <a:t>Treatment Difference </a:t>
                      </a:r>
                      <a:r>
                        <a:rPr lang="en-US" sz="900" dirty="0"/>
                        <a:t>(RADICAVA – placebo [95% CI]) is 2.49 (0.99, 3.98) , p = </a:t>
                      </a:r>
                      <a:r>
                        <a:rPr lang="en-US" sz="900" b="1" dirty="0"/>
                        <a:t>0.0013 </a:t>
                      </a:r>
                      <a:endParaRPr lang="en-GB" sz="900" b="1" kern="0" dirty="0">
                        <a:solidFill>
                          <a:schemeClr val="bg2">
                            <a:lumMod val="10000"/>
                          </a:schemeClr>
                        </a:solidFill>
                        <a:latin typeface="+mn-lt"/>
                        <a:ea typeface="+mn-ea"/>
                        <a:cs typeface="Angsana New" panose="02020603050405020304" pitchFamily="18" charset="-34"/>
                      </a:endParaRPr>
                    </a:p>
                  </a:txBody>
                  <a:tcPr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91440" lvl="0" indent="-91440">
                        <a:lnSpc>
                          <a:spcPct val="100000"/>
                        </a:lnSpc>
                        <a:buFont typeface="Arial" panose="020B0604020202020204" pitchFamily="34" charset="0"/>
                        <a:buChar char="•"/>
                        <a:defRPr/>
                      </a:pPr>
                      <a:endParaRPr lang="en-GB" sz="900" b="1"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nSpc>
                          <a:spcPct val="90000"/>
                        </a:lnSpc>
                        <a:buFont typeface="Arial" panose="020B0604020202020204" pitchFamily="34" charset="0"/>
                        <a:buChar char="•"/>
                        <a:defRPr/>
                      </a:pPr>
                      <a:r>
                        <a:rPr lang="en-US" sz="900" b="1" dirty="0"/>
                        <a:t>Primary: </a:t>
                      </a:r>
                      <a:r>
                        <a:rPr lang="en-US" sz="900" dirty="0"/>
                        <a:t>ALSFRS-R total scores change (Week 28)</a:t>
                      </a:r>
                    </a:p>
                    <a:p>
                      <a:pPr marL="171450" lvl="1" indent="-171450">
                        <a:lnSpc>
                          <a:spcPct val="90000"/>
                        </a:lnSpc>
                        <a:buFont typeface="Arial" panose="020B0604020202020204" pitchFamily="34" charset="0"/>
                        <a:buChar char="•"/>
                        <a:defRPr/>
                      </a:pPr>
                      <a:r>
                        <a:rPr lang="en-US" sz="900" b="1" dirty="0"/>
                        <a:t>Treatment </a:t>
                      </a:r>
                      <a:r>
                        <a:rPr lang="en-US" sz="900" dirty="0"/>
                        <a:t>not statistically significant</a:t>
                      </a:r>
                    </a:p>
                    <a:p>
                      <a:pPr marL="171450" lvl="1" indent="-171450">
                        <a:lnSpc>
                          <a:spcPct val="90000"/>
                        </a:lnSpc>
                        <a:buFont typeface="Arial" panose="020B0604020202020204" pitchFamily="34" charset="0"/>
                        <a:buChar char="•"/>
                        <a:defRPr/>
                      </a:pPr>
                      <a:r>
                        <a:rPr lang="en-US" sz="900" b="1" dirty="0"/>
                        <a:t>Secondary: </a:t>
                      </a:r>
                      <a:r>
                        <a:rPr lang="en-US" sz="900" dirty="0"/>
                        <a:t>plasma </a:t>
                      </a:r>
                      <a:r>
                        <a:rPr lang="en-US" sz="900" dirty="0" err="1"/>
                        <a:t>NfL</a:t>
                      </a:r>
                      <a:r>
                        <a:rPr lang="en-US" sz="900" dirty="0"/>
                        <a:t> and CSF SOD1 protein change (Week 28)</a:t>
                      </a:r>
                    </a:p>
                    <a:p>
                      <a:pPr marL="171450" indent="-171450">
                        <a:lnSpc>
                          <a:spcPct val="90000"/>
                        </a:lnSpc>
                        <a:buFont typeface="Arial" panose="020B0604020202020204" pitchFamily="34" charset="0"/>
                        <a:buChar char="•"/>
                        <a:defRPr/>
                      </a:pPr>
                      <a:r>
                        <a:rPr lang="en-US" sz="900" b="1" dirty="0"/>
                        <a:t>Treatment Difference (</a:t>
                      </a:r>
                      <a:r>
                        <a:rPr lang="en-US" sz="900" dirty="0"/>
                        <a:t>QALSODY – placebo [95% CI]) is 0.40 (0.33, 0.49) and 0.33 (0.25, 0.45), p value &lt;0.0001 for both outcomes</a:t>
                      </a:r>
                      <a:endParaRPr lang="en-GB" sz="900" kern="0" dirty="0">
                        <a:solidFill>
                          <a:srgbClr val="FF0000"/>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731520">
                <a:tc>
                  <a:txBody>
                    <a:bodyPr/>
                    <a:lstStyle/>
                    <a:p>
                      <a:pPr algn="ctr"/>
                      <a:r>
                        <a:rPr lang="en-US" sz="1100" b="1" dirty="0">
                          <a:latin typeface="+mj-lt"/>
                        </a:rPr>
                        <a:t>Admin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US" sz="900" dirty="0"/>
                        <a:t>50 mg every 12 hours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t>50 mg 2.day</a:t>
                      </a:r>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900" dirty="0"/>
                        <a:t>50 mg (10 mL), 2/day, orally or via PEG-tubes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dirty="0"/>
                        <a:t>Intravenous infusion </a:t>
                      </a:r>
                      <a:r>
                        <a:rPr lang="en-US" sz="900" dirty="0"/>
                        <a:t>* 14 days, followed by a 14-day rest</a:t>
                      </a:r>
                    </a:p>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Then 10 days on /14-day periods, followed by 14-day off (Cycles 2-6).</a:t>
                      </a: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b="1" dirty="0"/>
                        <a:t>100 mg IT</a:t>
                      </a:r>
                      <a:r>
                        <a:rPr lang="en-US" sz="900" dirty="0"/>
                        <a:t> (15 mL) per dose</a:t>
                      </a:r>
                    </a:p>
                    <a:p>
                      <a:pPr marL="171450" indent="-171450">
                        <a:buFont typeface="Arial" panose="020B0604020202020204" pitchFamily="34" charset="0"/>
                        <a:buChar char="•"/>
                      </a:pPr>
                      <a:r>
                        <a:rPr lang="en-US" sz="900" b="1" dirty="0"/>
                        <a:t>3 loading doses</a:t>
                      </a:r>
                      <a:r>
                        <a:rPr lang="en-US" sz="900" dirty="0"/>
                        <a:t>, then </a:t>
                      </a:r>
                      <a:r>
                        <a:rPr lang="en-US" sz="900" b="1" dirty="0"/>
                        <a:t>q28 days</a:t>
                      </a:r>
                      <a:r>
                        <a:rPr lang="en-US" sz="900" dirty="0"/>
                        <a:t> maintenance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31520">
                <a:tc>
                  <a:txBody>
                    <a:bodyPr/>
                    <a:lstStyle/>
                    <a:p>
                      <a:pPr algn="ctr"/>
                      <a:r>
                        <a:rPr lang="en-US" sz="1100" b="1" dirty="0">
                          <a:latin typeface="+mj-lt"/>
                        </a:rPr>
                        <a:t>WAC Price </a:t>
                      </a:r>
                    </a:p>
                    <a:p>
                      <a:pPr algn="ctr"/>
                      <a:r>
                        <a:rPr lang="en-US" sz="1100" b="1" dirty="0">
                          <a:latin typeface="+mj-lt"/>
                        </a:rPr>
                        <a:t>Per Year</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$153,830 | Year 2: $149,272</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$170,561 | Year 2: $165,508</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171450" indent="-171450">
                        <a:buFont typeface="Arial" panose="020B0604020202020204" pitchFamily="34" charset="0"/>
                        <a:buChar char="•"/>
                      </a:pPr>
                      <a:endParaRPr lang="en-US"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8233129"/>
                  </a:ext>
                </a:extLst>
              </a:tr>
              <a:tr h="731520">
                <a:tc>
                  <a:txBody>
                    <a:bodyPr/>
                    <a:lstStyle/>
                    <a:p>
                      <a:pPr algn="ctr"/>
                      <a:r>
                        <a:rPr lang="en-US" sz="1100" b="1" dirty="0">
                          <a:latin typeface="+mj-lt"/>
                        </a:rPr>
                        <a:t>US Sales</a:t>
                      </a:r>
                      <a:r>
                        <a:rPr lang="en-US" sz="1100" b="1" baseline="30000" dirty="0">
                          <a:latin typeface="+mj-lt"/>
                        </a:rPr>
                        <a:t>7</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solidFill>
                            <a:schemeClr val="tx1"/>
                          </a:solidFill>
                          <a:latin typeface="+mn-lt"/>
                          <a:ea typeface="+mn-ea"/>
                          <a:cs typeface="+mn-cs"/>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0" dirty="0">
                          <a:solidFill>
                            <a:schemeClr val="bg2">
                              <a:lumMod val="10000"/>
                            </a:schemeClr>
                          </a:solidFill>
                          <a:latin typeface="+mn-lt"/>
                          <a:ea typeface="+mn-ea"/>
                          <a:cs typeface="Angsana New" panose="02020603050405020304" pitchFamily="18" charset="-34"/>
                        </a:rPr>
                        <a:t>~ $576 M </a:t>
                      </a:r>
                      <a:r>
                        <a:rPr lang="en-GB" sz="900" kern="0" dirty="0" err="1">
                          <a:solidFill>
                            <a:schemeClr val="bg2">
                              <a:lumMod val="10000"/>
                            </a:schemeClr>
                          </a:solidFill>
                          <a:latin typeface="+mn-lt"/>
                          <a:ea typeface="+mn-ea"/>
                          <a:cs typeface="Angsana New" panose="02020603050405020304" pitchFamily="18" charset="-34"/>
                        </a:rPr>
                        <a:t>Radicava</a:t>
                      </a:r>
                      <a:r>
                        <a:rPr lang="en-GB" sz="900" kern="0" dirty="0">
                          <a:solidFill>
                            <a:schemeClr val="bg2">
                              <a:lumMod val="10000"/>
                            </a:schemeClr>
                          </a:solidFill>
                          <a:latin typeface="+mn-lt"/>
                          <a:ea typeface="+mn-ea"/>
                          <a:cs typeface="Angsana New" panose="02020603050405020304" pitchFamily="18" charset="-34"/>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171450" indent="-171450">
                        <a:buFont typeface="Arial" panose="020B0604020202020204" pitchFamily="34" charset="0"/>
                        <a:buChar char="•"/>
                      </a:pPr>
                      <a:r>
                        <a:rPr lang="en-US" sz="900" dirty="0"/>
                        <a:t>~ $21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0869535"/>
                  </a:ext>
                </a:extLst>
              </a:tr>
            </a:tbl>
          </a:graphicData>
        </a:graphic>
      </p:graphicFrame>
      <p:sp>
        <p:nvSpPr>
          <p:cNvPr id="2" name="Title 1">
            <a:extLst>
              <a:ext uri="{FF2B5EF4-FFF2-40B4-BE49-F238E27FC236}">
                <a16:creationId xmlns:a16="http://schemas.microsoft.com/office/drawing/2014/main" id="{AF696ABF-0179-A24C-6765-CD52AAFC3554}"/>
              </a:ext>
            </a:extLst>
          </p:cNvPr>
          <p:cNvSpPr>
            <a:spLocks noGrp="1"/>
          </p:cNvSpPr>
          <p:nvPr>
            <p:ph type="title"/>
          </p:nvPr>
        </p:nvSpPr>
        <p:spPr/>
        <p:txBody>
          <a:bodyPr/>
          <a:lstStyle/>
          <a:p>
            <a:r>
              <a:rPr lang="en-US"/>
              <a:t>Benchmarking Clinical Endpoints in Approved ALS Therapies</a:t>
            </a:r>
          </a:p>
        </p:txBody>
      </p:sp>
      <p:sp>
        <p:nvSpPr>
          <p:cNvPr id="4" name="Text Placeholder 3">
            <a:extLst>
              <a:ext uri="{FF2B5EF4-FFF2-40B4-BE49-F238E27FC236}">
                <a16:creationId xmlns:a16="http://schemas.microsoft.com/office/drawing/2014/main" id="{CF774FAA-B16F-4437-AA4F-C9AFCBBEB51F}"/>
              </a:ext>
            </a:extLst>
          </p:cNvPr>
          <p:cNvSpPr>
            <a:spLocks noGrp="1"/>
          </p:cNvSpPr>
          <p:nvPr>
            <p:ph type="body" sz="quarter" idx="14"/>
          </p:nvPr>
        </p:nvSpPr>
        <p:spPr/>
        <p:txBody>
          <a:bodyPr/>
          <a:lstStyle/>
          <a:p>
            <a:r>
              <a:rPr lang="en-US"/>
              <a:t>Approved ALS therapies demonstrate varied clinical endpoints — from survival extension to functional preservation — providing key references for NUZ-001’s endpoint strategy.</a:t>
            </a:r>
          </a:p>
        </p:txBody>
      </p:sp>
      <p:sp>
        <p:nvSpPr>
          <p:cNvPr id="6" name="TextBox 5">
            <a:extLst>
              <a:ext uri="{FF2B5EF4-FFF2-40B4-BE49-F238E27FC236}">
                <a16:creationId xmlns:a16="http://schemas.microsoft.com/office/drawing/2014/main" id="{9ACEE4F9-6204-7B21-0F72-56A7BCF83555}"/>
              </a:ext>
            </a:extLst>
          </p:cNvPr>
          <p:cNvSpPr txBox="1"/>
          <p:nvPr/>
        </p:nvSpPr>
        <p:spPr>
          <a:xfrm>
            <a:off x="609600" y="6416931"/>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SVC = slow </a:t>
            </a:r>
            <a:r>
              <a:rPr kumimoji="0" lang="en-US" altLang="zh-CN" sz="700" b="1" i="0" u="none" strike="noStrike" kern="1200" cap="none" spc="0" normalizeH="0" baseline="0" noProof="0">
                <a:ln>
                  <a:noFill/>
                </a:ln>
                <a:solidFill>
                  <a:srgbClr val="3F4344"/>
                </a:solidFill>
                <a:effectLst/>
                <a:uLnTx/>
                <a:uFillTx/>
                <a:latin typeface="Arial"/>
                <a:ea typeface="+mn-ea"/>
                <a:cs typeface="+mn-cs"/>
              </a:rPr>
              <a:t>vital capacity</a:t>
            </a:r>
            <a:r>
              <a:rPr lang="en-US" altLang="zh-CN" sz="700" b="1">
                <a:solidFill>
                  <a:srgbClr val="3F4344"/>
                </a:solidFill>
                <a:latin typeface="Arial"/>
              </a:rPr>
              <a:t>,</a:t>
            </a:r>
            <a:r>
              <a:rPr lang="zh-CN" altLang="en-US" sz="700" b="1">
                <a:solidFill>
                  <a:srgbClr val="3F4344"/>
                </a:solidFill>
                <a:latin typeface="Arial"/>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r>
              <a:rPr lang="en-US" altLang="zh-CN" sz="700" b="1">
                <a:solidFill>
                  <a:srgbClr val="3F4344"/>
                </a:solidFill>
              </a:rPr>
              <a:t>, PEG-tubes = endoscopic gastrostomy tubes</a:t>
            </a:r>
            <a:endParaRPr kumimoji="0" lang="en-US" altLang="zh-CN" sz="700" b="1" i="0" u="none" strike="noStrike" kern="1200" cap="none" spc="0" normalizeH="0" baseline="0" noProof="0">
              <a:ln>
                <a:noFill/>
              </a:ln>
              <a:solidFill>
                <a:srgbClr val="3F4344"/>
              </a:solidFill>
              <a:effectLst/>
              <a:uLnTx/>
              <a:uFillTx/>
              <a:latin typeface="Arial"/>
              <a:ea typeface="+mn-ea"/>
              <a:cs typeface="+mn-cs"/>
            </a:endParaRP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Prescribing Information</a:t>
            </a:r>
            <a:r>
              <a:rPr kumimoji="0" lang="en-US" altLang="zh-CN" sz="700" i="0" u="none" strike="noStrike" kern="1200" cap="none" spc="0" normalizeH="0" baseline="0" noProof="0">
                <a:ln>
                  <a:noFill/>
                </a:ln>
                <a:solidFill>
                  <a:srgbClr val="3F4344"/>
                </a:solidFill>
                <a:effectLst/>
                <a:uLnTx/>
                <a:uFillTx/>
                <a:latin typeface="Arial"/>
                <a:hlinkClick r:id="rId4"/>
              </a:rPr>
              <a:t> </a:t>
            </a:r>
            <a:r>
              <a:rPr kumimoji="0" lang="en-US" altLang="zh-CN" sz="700" i="0" u="none" strike="noStrike" kern="1200" cap="none" spc="0" normalizeH="0" baseline="0" noProof="0">
                <a:ln>
                  <a:noFill/>
                </a:ln>
                <a:solidFill>
                  <a:srgbClr val="3F4344"/>
                </a:solidFill>
                <a:effectLst/>
                <a:uLnTx/>
                <a:uFillTx/>
                <a:latin typeface="Arial"/>
                <a:ea typeface="+mn-ea"/>
                <a:cs typeface="+mn-cs"/>
              </a:rPr>
              <a:t>2. </a:t>
            </a:r>
            <a:r>
              <a:rPr lang="en-US" sz="700">
                <a:hlinkClick r:id="rId5"/>
              </a:rPr>
              <a:t>RADICAVA ORS Prescribing Information</a:t>
            </a:r>
            <a:r>
              <a:rPr lang="en-US" sz="700"/>
              <a:t>. 3. </a:t>
            </a:r>
            <a:r>
              <a:rPr lang="en-US" sz="700">
                <a:hlinkClick r:id="rId6"/>
              </a:rPr>
              <a:t>Tofersen Prescribing Information </a:t>
            </a:r>
            <a:r>
              <a:rPr lang="en-US" sz="700"/>
              <a:t>4. </a:t>
            </a:r>
            <a:r>
              <a:rPr lang="en-US" sz="700">
                <a:hlinkClick r:id="rId7"/>
              </a:rPr>
              <a:t>RILUTEK Prescribing Information</a:t>
            </a:r>
            <a:r>
              <a:rPr lang="en-US" sz="700"/>
              <a:t>. 5. </a:t>
            </a:r>
            <a:r>
              <a:rPr lang="en-US" sz="700">
                <a:hlinkClick r:id="rId8"/>
              </a:rPr>
              <a:t>TIGLUTIK Prescribing Information</a:t>
            </a:r>
            <a:r>
              <a:rPr lang="en-US" sz="700"/>
              <a:t> 6. </a:t>
            </a:r>
            <a:r>
              <a:rPr lang="en-US" sz="800">
                <a:hlinkClick r:id="rId9"/>
              </a:rPr>
              <a:t>EXSERVAN </a:t>
            </a:r>
            <a:r>
              <a:rPr lang="en-US" sz="700">
                <a:hlinkClick r:id="rId9"/>
              </a:rPr>
              <a:t>Prescribing Information </a:t>
            </a:r>
            <a:r>
              <a:rPr lang="en-US" sz="700"/>
              <a:t>7. Evaluate Pharma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05CFF78E-1496-B22A-FA41-B266A0238B11}"/>
              </a:ext>
            </a:extLst>
          </p:cNvPr>
          <p:cNvSpPr/>
          <p:nvPr/>
        </p:nvSpPr>
        <p:spPr>
          <a:xfrm flipH="1" flipV="1">
            <a:off x="218455" y="2006597"/>
            <a:ext cx="480658" cy="43738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Currently available ALS Medications</a:t>
            </a:r>
            <a:endParaRPr lang="en-US" sz="1600"/>
          </a:p>
        </p:txBody>
      </p:sp>
      <p:pic>
        <p:nvPicPr>
          <p:cNvPr id="18" name="Picture 17">
            <a:extLst>
              <a:ext uri="{FF2B5EF4-FFF2-40B4-BE49-F238E27FC236}">
                <a16:creationId xmlns:a16="http://schemas.microsoft.com/office/drawing/2014/main" id="{71C51675-5AFA-434C-F774-EE3416F520BF}"/>
              </a:ext>
            </a:extLst>
          </p:cNvPr>
          <p:cNvPicPr>
            <a:picLocks noChangeAspect="1"/>
          </p:cNvPicPr>
          <p:nvPr/>
        </p:nvPicPr>
        <p:blipFill>
          <a:blip r:embed="rId10"/>
          <a:srcRect l="21602" t="16379" r="25226" b="11334"/>
          <a:stretch/>
        </p:blipFill>
        <p:spPr>
          <a:xfrm>
            <a:off x="6824133" y="3107268"/>
            <a:ext cx="1528233" cy="1073478"/>
          </a:xfrm>
          <a:prstGeom prst="rect">
            <a:avLst/>
          </a:prstGeom>
        </p:spPr>
      </p:pic>
    </p:spTree>
    <p:extLst>
      <p:ext uri="{BB962C8B-B14F-4D97-AF65-F5344CB8AC3E}">
        <p14:creationId xmlns:p14="http://schemas.microsoft.com/office/powerpoint/2010/main" val="262108003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16E297-AE28-4B52-DA6A-08AC592C3717}"/>
              </a:ext>
            </a:extLst>
          </p:cNvPr>
          <p:cNvSpPr>
            <a:spLocks noGrp="1"/>
          </p:cNvSpPr>
          <p:nvPr>
            <p:ph type="body" sz="quarter" idx="16"/>
          </p:nvPr>
        </p:nvSpPr>
        <p:spPr/>
        <p:txBody>
          <a:bodyPr/>
          <a:lstStyle/>
          <a:p>
            <a:r>
              <a:rPr lang="en-US"/>
              <a:t>Unused slides</a:t>
            </a:r>
          </a:p>
        </p:txBody>
      </p:sp>
      <p:sp>
        <p:nvSpPr>
          <p:cNvPr id="3" name="Text Placeholder 2">
            <a:extLst>
              <a:ext uri="{FF2B5EF4-FFF2-40B4-BE49-F238E27FC236}">
                <a16:creationId xmlns:a16="http://schemas.microsoft.com/office/drawing/2014/main" id="{4CEB93A3-60B8-FE86-1E2F-97C44BF01A65}"/>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996424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91B20-C658-1081-E771-3F7589796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BCFA5D-B955-B595-F524-063718E533CB}"/>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0D2AA1BA-78B6-6630-0FD5-012AD4327FC7}"/>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179F0E9A-2348-640B-FC93-7B80FEA1BC83}"/>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70620B4D-72B4-84A2-9C77-E97267632FEC}"/>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5EAF4C8D-0A1E-FB07-05A4-5698A5494256}"/>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680FD5B-1F3F-641C-76F9-12FA89C314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Definitions: QoL = quality of life. Sources: </a:t>
            </a:r>
            <a:r>
              <a:rPr lang="en-US" altLang="zh-CN" sz="700">
                <a:solidFill>
                  <a:srgbClr val="3F4344"/>
                </a:solidFill>
                <a:latin typeface="Arial"/>
              </a:rPr>
              <a:t>1. Gül Koç, Gizem et al. “Evaluation of ALSFRS-R Scale with Fuzzy Method in Amyotrophic Lateral Sclerosis.” Noro </a:t>
            </a:r>
            <a:r>
              <a:rPr lang="en-US" altLang="zh-CN" sz="700" err="1">
                <a:solidFill>
                  <a:srgbClr val="3F4344"/>
                </a:solidFill>
                <a:latin typeface="Arial"/>
              </a:rPr>
              <a:t>psikiyatri</a:t>
            </a:r>
            <a:r>
              <a:rPr lang="en-US" altLang="zh-CN" sz="700">
                <a:solidFill>
                  <a:srgbClr val="3F4344"/>
                </a:solidFill>
                <a:latin typeface="Arial"/>
              </a:rPr>
              <a:t> </a:t>
            </a:r>
            <a:r>
              <a:rPr lang="en-US" altLang="zh-CN" sz="700" err="1">
                <a:solidFill>
                  <a:srgbClr val="3F4344"/>
                </a:solidFill>
                <a:latin typeface="Arial"/>
              </a:rPr>
              <a:t>arsivi</a:t>
            </a:r>
            <a:r>
              <a:rPr lang="en-US" altLang="zh-CN" sz="700">
                <a:solidFill>
                  <a:srgbClr val="3F4344"/>
                </a:solidFill>
                <a:latin typeface="Arial"/>
              </a:rPr>
              <a:t> vol. 59,1 54-62. 31 Jan. 2022, doi:10.29399/npa.27449. 2. The ALSFRS-R: a revised ALS functional rating scale that incorporates assessments of respiratory function. </a:t>
            </a:r>
            <a:r>
              <a:rPr lang="en-US" altLang="zh-CN" sz="700" err="1">
                <a:solidFill>
                  <a:srgbClr val="3F4344"/>
                </a:solidFill>
                <a:latin typeface="Arial"/>
              </a:rPr>
              <a:t>Cedarbaum</a:t>
            </a:r>
            <a:r>
              <a:rPr lang="en-US" altLang="zh-CN" sz="700">
                <a:solidFill>
                  <a:srgbClr val="3F4344"/>
                </a:solidFill>
                <a:latin typeface="Arial"/>
              </a:rPr>
              <a:t>, Jesse M. et al.. Journal of the Neurological Sciences, Volume 169, Issue 1, 13 - 21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901C99A8-2626-700E-F618-09E60303C1D0}"/>
              </a:ext>
            </a:extLst>
          </p:cNvPr>
          <p:cNvPicPr>
            <a:picLocks noChangeAspect="1"/>
          </p:cNvPicPr>
          <p:nvPr/>
        </p:nvPicPr>
        <p:blipFill>
          <a:blip r:embed="rId3"/>
          <a:stretch>
            <a:fillRect/>
          </a:stretch>
        </p:blipFill>
        <p:spPr>
          <a:xfrm>
            <a:off x="6622354" y="3862531"/>
            <a:ext cx="4845876" cy="2499892"/>
          </a:xfrm>
          <a:prstGeom prst="rect">
            <a:avLst/>
          </a:prstGeom>
        </p:spPr>
      </p:pic>
      <p:graphicFrame>
        <p:nvGraphicFramePr>
          <p:cNvPr id="22" name="Content Placeholder 5">
            <a:extLst>
              <a:ext uri="{FF2B5EF4-FFF2-40B4-BE49-F238E27FC236}">
                <a16:creationId xmlns:a16="http://schemas.microsoft.com/office/drawing/2014/main" id="{A1032EAA-1C99-2F95-CFA4-B6B26E58C4AF}"/>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a:t>Purpose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a:t>Primary tool to evaluate daily functional abilities in ALS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a:t>Domains </a:t>
                      </a:r>
                    </a:p>
                    <a:p>
                      <a:pPr algn="l" fontAlgn="ctr"/>
                      <a:r>
                        <a:rPr lang="en-US" sz="1200" b="1"/>
                        <a:t>(12 items)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a:solidFill>
                            <a:srgbClr val="5E6968"/>
                          </a:solidFill>
                        </a:rPr>
                        <a:t>Bulbar</a:t>
                      </a:r>
                      <a:r>
                        <a:rPr lang="en-US" sz="1200" b="0"/>
                        <a:t>, </a:t>
                      </a:r>
                      <a:r>
                        <a:rPr lang="en-US" sz="1200" b="0">
                          <a:solidFill>
                            <a:srgbClr val="DC8033"/>
                          </a:solidFill>
                        </a:rPr>
                        <a:t>Fine motor</a:t>
                      </a:r>
                      <a:r>
                        <a:rPr lang="en-US" sz="1200" b="0"/>
                        <a:t>, </a:t>
                      </a:r>
                      <a:r>
                        <a:rPr lang="en-US" sz="1200" b="0">
                          <a:solidFill>
                            <a:srgbClr val="70A4B6"/>
                          </a:solidFill>
                        </a:rPr>
                        <a:t>Gross motor</a:t>
                      </a:r>
                      <a:r>
                        <a:rPr lang="en-US" sz="1200" b="0"/>
                        <a:t>, </a:t>
                      </a:r>
                      <a:r>
                        <a:rPr lang="en-US" sz="1200" b="0">
                          <a:solidFill>
                            <a:srgbClr val="DAC67C"/>
                          </a:solidFill>
                        </a:rPr>
                        <a:t>Respiratory</a:t>
                      </a:r>
                      <a:endParaRPr lang="en-US" sz="1200" b="0" i="0" u="none" strike="noStrike">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a:t>Scoring</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a:t>Each item </a:t>
                      </a:r>
                      <a:r>
                        <a:rPr lang="en-US" sz="1200" b="0"/>
                        <a:t>0–4</a:t>
                      </a:r>
                      <a:r>
                        <a:rPr lang="en-US" sz="1200"/>
                        <a:t>, total </a:t>
                      </a:r>
                      <a:r>
                        <a:rPr lang="en-US" sz="1200" b="0"/>
                        <a:t>0–48</a:t>
                      </a:r>
                    </a:p>
                    <a:p>
                      <a:pPr marL="171450" indent="-171450" algn="l" fontAlgn="ctr">
                        <a:buFont typeface="Arial" panose="020B0604020202020204" pitchFamily="34" charset="0"/>
                        <a:buChar char="•"/>
                      </a:pPr>
                      <a:r>
                        <a:rPr lang="en-US" sz="1200"/>
                        <a:t>Higher = better function; Lower = greater disability</a:t>
                      </a:r>
                      <a:endParaRPr lang="en-US" sz="1200" b="0"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a:t>Clinical </a:t>
                      </a:r>
                      <a:r>
                        <a:rPr lang="en-US" sz="1200" b="1" i="0" u="none" strike="noStrike">
                          <a:solidFill>
                            <a:schemeClr val="tx1"/>
                          </a:solidFill>
                          <a:effectLst/>
                          <a:latin typeface="+mn-lt"/>
                          <a:ea typeface="+mn-ea"/>
                          <a:cs typeface="+mn-cs"/>
                        </a:rPr>
                        <a:t>Meaning of ALSFRS-R Decline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accent2">
                              <a:lumMod val="75000"/>
                            </a:schemeClr>
                          </a:solidFill>
                        </a:rPr>
                        <a:t>Score </a:t>
                      </a:r>
                      <a:r>
                        <a:rPr lang="en-US" sz="1200" b="1" dirty="0">
                          <a:solidFill>
                            <a:schemeClr val="accent2">
                              <a:lumMod val="75000"/>
                            </a:schemeClr>
                          </a:solidFill>
                        </a:rPr>
                        <a:t>naturally decreases as ALS progresses</a:t>
                      </a:r>
                      <a:endParaRPr lang="en-US" sz="1200" b="1" i="0" u="none" strike="noStrike" dirty="0">
                        <a:solidFill>
                          <a:schemeClr val="accent2">
                            <a:lumMod val="75000"/>
                          </a:schemeClr>
                        </a:solidFill>
                        <a:effectLst/>
                        <a:latin typeface="+mj-lt"/>
                      </a:endParaRP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Mean decline ≈ 1 point/month →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accent4">
                              <a:lumMod val="75000"/>
                            </a:schemeClr>
                          </a:solidFill>
                        </a:rPr>
                        <a:t>Slower decline </a:t>
                      </a:r>
                      <a:r>
                        <a:rPr lang="en-US" sz="1200" dirty="0">
                          <a:solidFill>
                            <a:schemeClr val="accent4">
                              <a:lumMod val="75000"/>
                            </a:schemeClr>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1BE8DF37-22B2-1AF6-30A6-33D33FC90D00}"/>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6FA9281C-3303-395F-86E4-DE12118C6C3B}"/>
              </a:ext>
            </a:extLst>
          </p:cNvPr>
          <p:cNvGrpSpPr/>
          <p:nvPr/>
        </p:nvGrpSpPr>
        <p:grpSpPr>
          <a:xfrm>
            <a:off x="6574274" y="1284845"/>
            <a:ext cx="2428198" cy="1725135"/>
            <a:chOff x="8909641" y="4218963"/>
            <a:chExt cx="3439500" cy="2450115"/>
          </a:xfrm>
        </p:grpSpPr>
        <p:grpSp>
          <p:nvGrpSpPr>
            <p:cNvPr id="54" name="Group 53">
              <a:extLst>
                <a:ext uri="{FF2B5EF4-FFF2-40B4-BE49-F238E27FC236}">
                  <a16:creationId xmlns:a16="http://schemas.microsoft.com/office/drawing/2014/main" id="{26F726B1-6C32-D856-54FD-B0204F61E288}"/>
                </a:ext>
              </a:extLst>
            </p:cNvPr>
            <p:cNvGrpSpPr/>
            <p:nvPr/>
          </p:nvGrpSpPr>
          <p:grpSpPr>
            <a:xfrm>
              <a:off x="8909641" y="4457631"/>
              <a:ext cx="3043129" cy="2211447"/>
              <a:chOff x="8868833" y="4278288"/>
              <a:chExt cx="3325547" cy="2344413"/>
            </a:xfrm>
          </p:grpSpPr>
          <p:pic>
            <p:nvPicPr>
              <p:cNvPr id="45" name="Picture 44">
                <a:extLst>
                  <a:ext uri="{FF2B5EF4-FFF2-40B4-BE49-F238E27FC236}">
                    <a16:creationId xmlns:a16="http://schemas.microsoft.com/office/drawing/2014/main" id="{1C512CEA-4E11-C742-7177-96786F99A2E0}"/>
                  </a:ext>
                </a:extLst>
              </p:cNvPr>
              <p:cNvPicPr>
                <a:picLocks noChangeAspect="1"/>
              </p:cNvPicPr>
              <p:nvPr/>
            </p:nvPicPr>
            <p:blipFill>
              <a:blip r:embed="rId4"/>
              <a:stretch>
                <a:fillRect/>
              </a:stretch>
            </p:blipFill>
            <p:spPr>
              <a:xfrm>
                <a:off x="9129800" y="4278288"/>
                <a:ext cx="3064580" cy="2221289"/>
              </a:xfrm>
              <a:prstGeom prst="rect">
                <a:avLst/>
              </a:prstGeom>
            </p:spPr>
          </p:pic>
          <p:sp>
            <p:nvSpPr>
              <p:cNvPr id="51" name="TextBox 50">
                <a:extLst>
                  <a:ext uri="{FF2B5EF4-FFF2-40B4-BE49-F238E27FC236}">
                    <a16:creationId xmlns:a16="http://schemas.microsoft.com/office/drawing/2014/main" id="{A4512EC3-EF0E-0655-22DE-20BF262D37E8}"/>
                  </a:ext>
                </a:extLst>
              </p:cNvPr>
              <p:cNvSpPr txBox="1"/>
              <p:nvPr/>
            </p:nvSpPr>
            <p:spPr>
              <a:xfrm>
                <a:off x="10184767" y="6433430"/>
                <a:ext cx="764551" cy="189271"/>
              </a:xfrm>
              <a:prstGeom prst="rect">
                <a:avLst/>
              </a:prstGeom>
              <a:noFill/>
              <a:ln>
                <a:noFill/>
              </a:ln>
            </p:spPr>
            <p:txBody>
              <a:bodyPr vert="horz" wrap="square" lIns="91440" tIns="45720" rIns="91440" bIns="45720" rtlCol="0" anchor="t" anchorCtr="0" compatLnSpc="1">
                <a:noAutofit/>
              </a:bodyPr>
              <a:lstStyle/>
              <a:p>
                <a:pPr algn="l"/>
                <a:r>
                  <a:rPr lang="en-US" sz="600" kern="0"/>
                  <a:t>Month</a:t>
                </a:r>
              </a:p>
            </p:txBody>
          </p:sp>
          <p:sp>
            <p:nvSpPr>
              <p:cNvPr id="52" name="TextBox 51">
                <a:extLst>
                  <a:ext uri="{FF2B5EF4-FFF2-40B4-BE49-F238E27FC236}">
                    <a16:creationId xmlns:a16="http://schemas.microsoft.com/office/drawing/2014/main" id="{1622A846-3393-719E-92FB-6E7876EDBED8}"/>
                  </a:ext>
                </a:extLst>
              </p:cNvPr>
              <p:cNvSpPr txBox="1"/>
              <p:nvPr/>
            </p:nvSpPr>
            <p:spPr>
              <a:xfrm flipV="1">
                <a:off x="8868833" y="4480242"/>
                <a:ext cx="194734" cy="1423224"/>
              </a:xfrm>
              <a:prstGeom prst="rect">
                <a:avLst/>
              </a:prstGeom>
              <a:noFill/>
              <a:ln>
                <a:noFill/>
              </a:ln>
            </p:spPr>
            <p:txBody>
              <a:bodyPr vert="eaVert" wrap="square" lIns="91440" tIns="45720" rIns="91440" bIns="45720" rtlCol="0" anchor="t" anchorCtr="0" compatLnSpc="1">
                <a:noAutofit/>
              </a:bodyPr>
              <a:lstStyle/>
              <a:p>
                <a:pPr algn="l"/>
                <a:r>
                  <a:rPr lang="en-US" sz="600" kern="0"/>
                  <a:t>Change from Baseline</a:t>
                </a:r>
              </a:p>
            </p:txBody>
          </p:sp>
        </p:grpSp>
        <p:sp>
          <p:nvSpPr>
            <p:cNvPr id="53" name="TextBox 52">
              <a:extLst>
                <a:ext uri="{FF2B5EF4-FFF2-40B4-BE49-F238E27FC236}">
                  <a16:creationId xmlns:a16="http://schemas.microsoft.com/office/drawing/2014/main" id="{AE66E998-9566-948F-AAFB-DAF6F23D4D96}"/>
                </a:ext>
              </a:extLst>
            </p:cNvPr>
            <p:cNvSpPr txBox="1"/>
            <p:nvPr/>
          </p:nvSpPr>
          <p:spPr>
            <a:xfrm>
              <a:off x="9277745" y="4218963"/>
              <a:ext cx="3071396" cy="259148"/>
            </a:xfrm>
            <a:prstGeom prst="rect">
              <a:avLst/>
            </a:prstGeom>
            <a:noFill/>
            <a:ln>
              <a:noFill/>
            </a:ln>
          </p:spPr>
          <p:txBody>
            <a:bodyPr vert="horz" wrap="square" lIns="91440" tIns="45720" rIns="91440" bIns="45720" rtlCol="0" anchor="t" anchorCtr="0" compatLnSpc="1">
              <a:noAutofit/>
            </a:bodyPr>
            <a:lstStyle/>
            <a:p>
              <a:pPr algn="ctr"/>
              <a:r>
                <a:rPr lang="en-US" sz="600" kern="0"/>
                <a:t>Cross-sectional mean change from baseline to 9 months for each of the four factors of the ALSFRS-R</a:t>
              </a:r>
              <a:r>
                <a:rPr lang="en-US" sz="600" kern="0" baseline="30000"/>
                <a:t>2</a:t>
              </a:r>
            </a:p>
          </p:txBody>
        </p:sp>
      </p:grpSp>
      <p:pic>
        <p:nvPicPr>
          <p:cNvPr id="57" name="Picture 56">
            <a:extLst>
              <a:ext uri="{FF2B5EF4-FFF2-40B4-BE49-F238E27FC236}">
                <a16:creationId xmlns:a16="http://schemas.microsoft.com/office/drawing/2014/main" id="{CDD3867D-5F20-AA00-6357-85A9B19FA1D7}"/>
              </a:ext>
            </a:extLst>
          </p:cNvPr>
          <p:cNvPicPr>
            <a:picLocks noChangeAspect="1"/>
          </p:cNvPicPr>
          <p:nvPr/>
        </p:nvPicPr>
        <p:blipFill>
          <a:blip r:embed="rId5"/>
          <a:stretch>
            <a:fillRect/>
          </a:stretch>
        </p:blipFill>
        <p:spPr>
          <a:xfrm>
            <a:off x="8958343" y="1340880"/>
            <a:ext cx="2648230" cy="1759334"/>
          </a:xfrm>
          <a:prstGeom prst="rect">
            <a:avLst/>
          </a:prstGeom>
        </p:spPr>
      </p:pic>
      <p:sp>
        <p:nvSpPr>
          <p:cNvPr id="59" name="TextBox 58">
            <a:extLst>
              <a:ext uri="{FF2B5EF4-FFF2-40B4-BE49-F238E27FC236}">
                <a16:creationId xmlns:a16="http://schemas.microsoft.com/office/drawing/2014/main" id="{95294B18-72A3-3A21-D959-6E2AE2801210}"/>
              </a:ext>
            </a:extLst>
          </p:cNvPr>
          <p:cNvSpPr txBox="1"/>
          <p:nvPr/>
        </p:nvSpPr>
        <p:spPr>
          <a:xfrm>
            <a:off x="6622353" y="3127984"/>
            <a:ext cx="2368296" cy="633875"/>
          </a:xfrm>
          <a:prstGeom prst="rect">
            <a:avLst/>
          </a:prstGeom>
          <a:noFill/>
          <a:ln>
            <a:solidFill>
              <a:schemeClr val="accent2"/>
            </a:solidFill>
          </a:ln>
        </p:spPr>
        <p:txBody>
          <a:bodyPr vert="horz" wrap="square" lIns="91440" tIns="45720" rIns="91440" bIns="45720" rtlCol="0" anchor="ctr" anchorCtr="0" compatLnSpc="1">
            <a:noAutofit/>
          </a:bodyPr>
          <a:lstStyle/>
          <a:p>
            <a:pPr algn="ctr"/>
            <a:r>
              <a:rPr lang="en-US" sz="1000" kern="0">
                <a:solidFill>
                  <a:schemeClr val="accent2">
                    <a:lumMod val="75000"/>
                  </a:schemeClr>
                </a:solidFill>
              </a:rPr>
              <a:t>With ALS disease progression, the ALSFRS-R score will decrease</a:t>
            </a:r>
          </a:p>
        </p:txBody>
      </p:sp>
      <p:sp>
        <p:nvSpPr>
          <p:cNvPr id="60" name="TextBox 59">
            <a:extLst>
              <a:ext uri="{FF2B5EF4-FFF2-40B4-BE49-F238E27FC236}">
                <a16:creationId xmlns:a16="http://schemas.microsoft.com/office/drawing/2014/main" id="{6808CE92-8A0B-88E7-754E-C74DAA9986A6}"/>
              </a:ext>
            </a:extLst>
          </p:cNvPr>
          <p:cNvSpPr txBox="1"/>
          <p:nvPr/>
        </p:nvSpPr>
        <p:spPr>
          <a:xfrm>
            <a:off x="9064196" y="3128420"/>
            <a:ext cx="2369376" cy="633876"/>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algn="ctr"/>
            <a:r>
              <a:rPr lang="en-US" sz="1000" kern="0">
                <a:solidFill>
                  <a:schemeClr val="accent4">
                    <a:lumMod val="75000"/>
                  </a:schemeClr>
                </a:solidFill>
              </a:rPr>
              <a:t>Most of ALS treatment clinical studies will define the ALSFRS-R score change from baseline to week N</a:t>
            </a:r>
            <a:r>
              <a:rPr lang="zh-CN" altLang="en-US" sz="1000" kern="0">
                <a:solidFill>
                  <a:schemeClr val="accent4">
                    <a:lumMod val="75000"/>
                  </a:schemeClr>
                </a:solidFill>
              </a:rPr>
              <a:t> </a:t>
            </a:r>
            <a:r>
              <a:rPr lang="en-US" altLang="zh-CN" sz="1000" kern="0">
                <a:solidFill>
                  <a:schemeClr val="accent4">
                    <a:lumMod val="75000"/>
                  </a:schemeClr>
                </a:solidFill>
              </a:rPr>
              <a:t>(Δ</a:t>
            </a:r>
            <a:r>
              <a:rPr lang="en-US" altLang="zh-CN" sz="1000" kern="0" baseline="-25000">
                <a:solidFill>
                  <a:schemeClr val="accent4">
                    <a:lumMod val="75000"/>
                  </a:schemeClr>
                </a:solidFill>
              </a:rPr>
              <a:t>I</a:t>
            </a:r>
            <a:endParaRPr lang="en-US" sz="1000" kern="0" baseline="-25000">
              <a:solidFill>
                <a:schemeClr val="accent4">
                  <a:lumMod val="75000"/>
                </a:schemeClr>
              </a:solidFill>
            </a:endParaRPr>
          </a:p>
          <a:p>
            <a:pPr algn="ctr"/>
            <a:r>
              <a:rPr lang="en-US" altLang="zh-CN" sz="1000" kern="0">
                <a:solidFill>
                  <a:schemeClr val="accent4">
                    <a:lumMod val="75000"/>
                  </a:schemeClr>
                </a:solidFill>
              </a:rPr>
              <a:t>vs. Δ</a:t>
            </a:r>
            <a:r>
              <a:rPr lang="en-US" altLang="zh-CN" sz="1000" kern="0" baseline="-25000">
                <a:solidFill>
                  <a:schemeClr val="accent4">
                    <a:lumMod val="75000"/>
                  </a:schemeClr>
                </a:solidFill>
              </a:rPr>
              <a:t>P</a:t>
            </a:r>
            <a:r>
              <a:rPr lang="en-US" altLang="zh-CN" sz="1000" kern="0">
                <a:solidFill>
                  <a:schemeClr val="accent4">
                    <a:lumMod val="75000"/>
                  </a:schemeClr>
                </a:solidFill>
              </a:rPr>
              <a:t>)</a:t>
            </a:r>
            <a:r>
              <a:rPr lang="en-US" sz="1000" kern="0">
                <a:solidFill>
                  <a:schemeClr val="accent4">
                    <a:lumMod val="75000"/>
                  </a:schemeClr>
                </a:solidFill>
              </a:rPr>
              <a:t> the as primary endpoint</a:t>
            </a:r>
          </a:p>
        </p:txBody>
      </p:sp>
      <p:sp>
        <p:nvSpPr>
          <p:cNvPr id="61" name="TextBox 60">
            <a:extLst>
              <a:ext uri="{FF2B5EF4-FFF2-40B4-BE49-F238E27FC236}">
                <a16:creationId xmlns:a16="http://schemas.microsoft.com/office/drawing/2014/main" id="{67E9CB3B-876A-A681-6427-E421200B1A1F}"/>
              </a:ext>
            </a:extLst>
          </p:cNvPr>
          <p:cNvSpPr txBox="1"/>
          <p:nvPr/>
        </p:nvSpPr>
        <p:spPr>
          <a:xfrm>
            <a:off x="10417397" y="1501885"/>
            <a:ext cx="626532" cy="134132"/>
          </a:xfrm>
          <a:prstGeom prst="rect">
            <a:avLst/>
          </a:prstGeom>
          <a:solidFill>
            <a:schemeClr val="bg1"/>
          </a:solidFill>
          <a:ln>
            <a:noFill/>
          </a:ln>
        </p:spPr>
        <p:txBody>
          <a:bodyPr vert="horz" wrap="square" lIns="0" tIns="0" rIns="0" bIns="0" rtlCol="0" anchor="t" anchorCtr="0" compatLnSpc="1">
            <a:noAutofit/>
          </a:bodyPr>
          <a:lstStyle/>
          <a:p>
            <a:pPr algn="l"/>
            <a:r>
              <a:rPr lang="en-US" sz="600" kern="0">
                <a:solidFill>
                  <a:srgbClr val="FF0000"/>
                </a:solidFill>
              </a:rPr>
              <a:t>Intervention</a:t>
            </a:r>
          </a:p>
        </p:txBody>
      </p:sp>
      <p:cxnSp>
        <p:nvCxnSpPr>
          <p:cNvPr id="63" name="Straight Connector 62">
            <a:extLst>
              <a:ext uri="{FF2B5EF4-FFF2-40B4-BE49-F238E27FC236}">
                <a16:creationId xmlns:a16="http://schemas.microsoft.com/office/drawing/2014/main" id="{11A688AA-E798-1694-4344-163432B3C86B}"/>
              </a:ext>
            </a:extLst>
          </p:cNvPr>
          <p:cNvCxnSpPr>
            <a:cxnSpLocks/>
          </p:cNvCxnSpPr>
          <p:nvPr/>
        </p:nvCxnSpPr>
        <p:spPr>
          <a:xfrm flipH="1" flipV="1">
            <a:off x="9300633" y="1612280"/>
            <a:ext cx="835118" cy="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7" name="Straight Connector 66">
            <a:extLst>
              <a:ext uri="{FF2B5EF4-FFF2-40B4-BE49-F238E27FC236}">
                <a16:creationId xmlns:a16="http://schemas.microsoft.com/office/drawing/2014/main" id="{4F15C8D0-0480-C226-4012-38BCEAA116E3}"/>
              </a:ext>
            </a:extLst>
          </p:cNvPr>
          <p:cNvCxnSpPr>
            <a:cxnSpLocks/>
          </p:cNvCxnSpPr>
          <p:nvPr/>
        </p:nvCxnSpPr>
        <p:spPr>
          <a:xfrm>
            <a:off x="9300633" y="2144487"/>
            <a:ext cx="793680" cy="0"/>
          </a:xfrm>
          <a:prstGeom prst="line">
            <a:avLst/>
          </a:prstGeom>
          <a:ln w="9525" cap="rnd">
            <a:solidFill>
              <a:srgbClr val="00B0F0"/>
            </a:solidFill>
            <a:prstDash val="dash"/>
            <a:roun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E5D55CE-7CAC-C4E8-5351-67EFBCE25914}"/>
              </a:ext>
            </a:extLst>
          </p:cNvPr>
          <p:cNvCxnSpPr>
            <a:cxnSpLocks/>
          </p:cNvCxnSpPr>
          <p:nvPr/>
        </p:nvCxnSpPr>
        <p:spPr>
          <a:xfrm>
            <a:off x="9300633" y="2035890"/>
            <a:ext cx="775723" cy="0"/>
          </a:xfrm>
          <a:prstGeom prst="line">
            <a:avLst/>
          </a:prstGeom>
          <a:ln w="9525" cap="rnd">
            <a:solidFill>
              <a:srgbClr val="FF0000"/>
            </a:solidFill>
            <a:prstDash val="dash"/>
            <a:round/>
          </a:ln>
          <a:effectLst/>
        </p:spPr>
        <p:style>
          <a:lnRef idx="2">
            <a:schemeClr val="accent1"/>
          </a:lnRef>
          <a:fillRef idx="0">
            <a:schemeClr val="accent1"/>
          </a:fillRef>
          <a:effectRef idx="1">
            <a:schemeClr val="accent1"/>
          </a:effectRef>
          <a:fontRef idx="minor">
            <a:schemeClr val="tx1"/>
          </a:fontRef>
        </p:style>
      </p:cxnSp>
      <p:sp>
        <p:nvSpPr>
          <p:cNvPr id="76" name="Right Brace 75">
            <a:extLst>
              <a:ext uri="{FF2B5EF4-FFF2-40B4-BE49-F238E27FC236}">
                <a16:creationId xmlns:a16="http://schemas.microsoft.com/office/drawing/2014/main" id="{D454D71D-1270-1875-E6A1-B0185FCF2DF2}"/>
              </a:ext>
            </a:extLst>
          </p:cNvPr>
          <p:cNvSpPr/>
          <p:nvPr/>
        </p:nvSpPr>
        <p:spPr>
          <a:xfrm>
            <a:off x="10113520" y="1615993"/>
            <a:ext cx="135364" cy="419692"/>
          </a:xfrm>
          <a:prstGeom prst="rightBrace">
            <a:avLst/>
          </a:prstGeom>
          <a:ln w="9525" cap="rnd">
            <a:solidFill>
              <a:srgbClr val="FF000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ight Brace 76">
            <a:extLst>
              <a:ext uri="{FF2B5EF4-FFF2-40B4-BE49-F238E27FC236}">
                <a16:creationId xmlns:a16="http://schemas.microsoft.com/office/drawing/2014/main" id="{ED0AB27D-3BED-EAA3-3B7B-CCCE1EF612C6}"/>
              </a:ext>
            </a:extLst>
          </p:cNvPr>
          <p:cNvSpPr/>
          <p:nvPr/>
        </p:nvSpPr>
        <p:spPr>
          <a:xfrm>
            <a:off x="10076356" y="1636017"/>
            <a:ext cx="84935" cy="501329"/>
          </a:xfrm>
          <a:prstGeom prst="rightBrace">
            <a:avLst>
              <a:gd name="adj1" fmla="val 8333"/>
              <a:gd name="adj2" fmla="val 70940"/>
            </a:avLst>
          </a:prstGeom>
          <a:ln w="9525" cap="rnd">
            <a:solidFill>
              <a:srgbClr val="00B0F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D32A8199-F44E-27D3-AF6E-4259ED8B7E56}"/>
              </a:ext>
            </a:extLst>
          </p:cNvPr>
          <p:cNvSpPr txBox="1"/>
          <p:nvPr/>
        </p:nvSpPr>
        <p:spPr>
          <a:xfrm>
            <a:off x="10282458" y="1746489"/>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FF0000"/>
                </a:solidFill>
              </a:rPr>
              <a:t>Δ</a:t>
            </a:r>
            <a:r>
              <a:rPr lang="en-US" altLang="zh-CN" sz="800" kern="0" baseline="-25000">
                <a:solidFill>
                  <a:srgbClr val="FF0000"/>
                </a:solidFill>
              </a:rPr>
              <a:t>I</a:t>
            </a:r>
            <a:endParaRPr lang="en-US" sz="800" kern="0" baseline="-25000">
              <a:solidFill>
                <a:srgbClr val="FF0000"/>
              </a:solidFill>
            </a:endParaRPr>
          </a:p>
        </p:txBody>
      </p:sp>
      <p:sp>
        <p:nvSpPr>
          <p:cNvPr id="80" name="TextBox 79">
            <a:extLst>
              <a:ext uri="{FF2B5EF4-FFF2-40B4-BE49-F238E27FC236}">
                <a16:creationId xmlns:a16="http://schemas.microsoft.com/office/drawing/2014/main" id="{FEBA52AA-5586-6DD7-306D-B309F251F4F2}"/>
              </a:ext>
            </a:extLst>
          </p:cNvPr>
          <p:cNvSpPr txBox="1"/>
          <p:nvPr/>
        </p:nvSpPr>
        <p:spPr>
          <a:xfrm>
            <a:off x="10209516" y="1937945"/>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00B0F0"/>
                </a:solidFill>
              </a:rPr>
              <a:t>Δ</a:t>
            </a:r>
            <a:r>
              <a:rPr lang="en-US" altLang="zh-CN" sz="800" kern="0" baseline="-25000">
                <a:solidFill>
                  <a:srgbClr val="00B0F0"/>
                </a:solidFill>
              </a:rPr>
              <a:t>P</a:t>
            </a:r>
            <a:endParaRPr lang="en-US" sz="800" kern="0" baseline="-25000">
              <a:solidFill>
                <a:srgbClr val="00B0F0"/>
              </a:solidFill>
            </a:endParaRPr>
          </a:p>
        </p:txBody>
      </p:sp>
      <p:sp>
        <p:nvSpPr>
          <p:cNvPr id="55" name="TextBox 54">
            <a:extLst>
              <a:ext uri="{FF2B5EF4-FFF2-40B4-BE49-F238E27FC236}">
                <a16:creationId xmlns:a16="http://schemas.microsoft.com/office/drawing/2014/main" id="{C153B727-A519-69AA-2B76-06D6BC622B5D}"/>
              </a:ext>
            </a:extLst>
          </p:cNvPr>
          <p:cNvSpPr txBox="1"/>
          <p:nvPr/>
        </p:nvSpPr>
        <p:spPr>
          <a:xfrm>
            <a:off x="11002194" y="1370885"/>
            <a:ext cx="604379" cy="184666"/>
          </a:xfrm>
          <a:prstGeom prst="rect">
            <a:avLst/>
          </a:prstGeom>
          <a:solidFill>
            <a:srgbClr val="FFFFFF"/>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a:ln>
                  <a:noFill/>
                </a:ln>
                <a:solidFill>
                  <a:schemeClr val="accent1"/>
                </a:solidFill>
                <a:effectLst/>
                <a:uLnTx/>
                <a:uFillTx/>
                <a:latin typeface="Arial"/>
                <a:ea typeface="+mn-ea"/>
                <a:cs typeface="+mn-cs"/>
              </a:rPr>
              <a:t>ILLUSTRATIVE</a:t>
            </a:r>
          </a:p>
        </p:txBody>
      </p:sp>
      <p:grpSp>
        <p:nvGrpSpPr>
          <p:cNvPr id="84" name="Group 83">
            <a:extLst>
              <a:ext uri="{FF2B5EF4-FFF2-40B4-BE49-F238E27FC236}">
                <a16:creationId xmlns:a16="http://schemas.microsoft.com/office/drawing/2014/main" id="{2B98E461-015A-908A-F143-0A0E39F14360}"/>
              </a:ext>
            </a:extLst>
          </p:cNvPr>
          <p:cNvGrpSpPr/>
          <p:nvPr/>
        </p:nvGrpSpPr>
        <p:grpSpPr>
          <a:xfrm>
            <a:off x="7532483" y="4123952"/>
            <a:ext cx="3750603" cy="1723110"/>
            <a:chOff x="6570317" y="3752178"/>
            <a:chExt cx="4712769" cy="2094884"/>
          </a:xfrm>
        </p:grpSpPr>
        <p:pic>
          <p:nvPicPr>
            <p:cNvPr id="82" name="Picture 81">
              <a:extLst>
                <a:ext uri="{FF2B5EF4-FFF2-40B4-BE49-F238E27FC236}">
                  <a16:creationId xmlns:a16="http://schemas.microsoft.com/office/drawing/2014/main" id="{2C0AFC30-FDC2-AD99-DA97-88983B8E8743}"/>
                </a:ext>
              </a:extLst>
            </p:cNvPr>
            <p:cNvPicPr>
              <a:picLocks noChangeAspect="1"/>
            </p:cNvPicPr>
            <p:nvPr/>
          </p:nvPicPr>
          <p:blipFill>
            <a:blip r:embed="rId6"/>
            <a:srcRect t="7189" b="6059"/>
            <a:stretch/>
          </p:blipFill>
          <p:spPr>
            <a:xfrm>
              <a:off x="6570317" y="3752178"/>
              <a:ext cx="4712769" cy="2094884"/>
            </a:xfrm>
            <a:prstGeom prst="rect">
              <a:avLst/>
            </a:prstGeom>
          </p:spPr>
        </p:pic>
        <p:sp>
          <p:nvSpPr>
            <p:cNvPr id="83" name="Rectangle 82">
              <a:extLst>
                <a:ext uri="{FF2B5EF4-FFF2-40B4-BE49-F238E27FC236}">
                  <a16:creationId xmlns:a16="http://schemas.microsoft.com/office/drawing/2014/main" id="{A2A5CF9D-F5FE-CEC1-A2A7-D2E88EBC2FBD}"/>
                </a:ext>
              </a:extLst>
            </p:cNvPr>
            <p:cNvSpPr/>
            <p:nvPr/>
          </p:nvSpPr>
          <p:spPr>
            <a:xfrm>
              <a:off x="9225481" y="3778471"/>
              <a:ext cx="1854475" cy="878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730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650A60-CB83-9587-2200-D93E12BC18C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382C73EA-22C4-96B7-740E-AD06A69C04C9}"/>
              </a:ext>
            </a:extLst>
          </p:cNvPr>
          <p:cNvSpPr/>
          <p:nvPr/>
        </p:nvSpPr>
        <p:spPr>
          <a:xfrm>
            <a:off x="609602" y="3273426"/>
            <a:ext cx="1293724" cy="2366982"/>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E4EB8C78-4C00-9866-77CF-40CF18736C66}"/>
              </a:ext>
            </a:extLst>
          </p:cNvPr>
          <p:cNvSpPr/>
          <p:nvPr/>
        </p:nvSpPr>
        <p:spPr>
          <a:xfrm>
            <a:off x="609600" y="1337772"/>
            <a:ext cx="1293723" cy="1935653"/>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BC0E4AD3-37AD-B6C8-5255-4410F3DA37E4}"/>
              </a:ext>
            </a:extLst>
          </p:cNvPr>
          <p:cNvSpPr>
            <a:spLocks noGrp="1"/>
          </p:cNvSpPr>
          <p:nvPr>
            <p:ph type="title"/>
          </p:nvPr>
        </p:nvSpPr>
        <p:spPr/>
        <p:txBody>
          <a:bodyPr/>
          <a:lstStyle/>
          <a:p>
            <a:r>
              <a:rPr lang="en-US"/>
              <a:t>Amyotrophic Lateral Sclerosis (ALS) Disease Symptoms</a:t>
            </a:r>
          </a:p>
        </p:txBody>
      </p:sp>
      <p:graphicFrame>
        <p:nvGraphicFramePr>
          <p:cNvPr id="5" name="Table 4">
            <a:extLst>
              <a:ext uri="{FF2B5EF4-FFF2-40B4-BE49-F238E27FC236}">
                <a16:creationId xmlns:a16="http://schemas.microsoft.com/office/drawing/2014/main" id="{82A61D91-A95C-BB7F-222E-04B6BF188A02}"/>
              </a:ext>
            </a:extLst>
          </p:cNvPr>
          <p:cNvGraphicFramePr>
            <a:graphicFrameLocks noGrp="1"/>
          </p:cNvGraphicFramePr>
          <p:nvPr>
            <p:extLst>
              <p:ext uri="{D42A27DB-BD31-4B8C-83A1-F6EECF244321}">
                <p14:modId xmlns:p14="http://schemas.microsoft.com/office/powerpoint/2010/main" val="1691196788"/>
              </p:ext>
            </p:extLst>
          </p:nvPr>
        </p:nvGraphicFramePr>
        <p:xfrm>
          <a:off x="1935956" y="1337772"/>
          <a:ext cx="5258172" cy="5516880"/>
        </p:xfrm>
        <a:graphic>
          <a:graphicData uri="http://schemas.openxmlformats.org/drawingml/2006/table">
            <a:tbl>
              <a:tblPr firstRow="1" bandRow="1">
                <a:tableStyleId>{5C22544A-7EE6-4342-B048-85BDC9FD1C3A}</a:tableStyleId>
              </a:tblPr>
              <a:tblGrid>
                <a:gridCol w="5258172">
                  <a:extLst>
                    <a:ext uri="{9D8B030D-6E8A-4147-A177-3AD203B41FA5}">
                      <a16:colId xmlns:a16="http://schemas.microsoft.com/office/drawing/2014/main" val="2131979267"/>
                    </a:ext>
                  </a:extLst>
                </a:gridCol>
              </a:tblGrid>
              <a:tr h="897550">
                <a:tc>
                  <a:txBody>
                    <a:bodyPr/>
                    <a:lstStyle/>
                    <a:p>
                      <a:pPr marL="0" indent="0">
                        <a:spcBef>
                          <a:spcPts val="200"/>
                        </a:spcBef>
                        <a:buFontTx/>
                        <a:buNone/>
                      </a:pPr>
                      <a:r>
                        <a:rPr lang="en-US" sz="1600" dirty="0">
                          <a:solidFill>
                            <a:schemeClr val="tx2">
                              <a:lumMod val="40000"/>
                              <a:lumOff val="60000"/>
                            </a:schemeClr>
                          </a:solidFill>
                        </a:rPr>
                        <a:t>Muscle twitches in the arm, leg, shoulder, or tongue</a:t>
                      </a:r>
                    </a:p>
                    <a:p>
                      <a:pPr marL="0" indent="0">
                        <a:spcBef>
                          <a:spcPts val="200"/>
                        </a:spcBef>
                        <a:buFontTx/>
                        <a:buNone/>
                      </a:pPr>
                      <a:r>
                        <a:rPr lang="en-US" sz="1600" dirty="0">
                          <a:solidFill>
                            <a:schemeClr val="tx2">
                              <a:lumMod val="40000"/>
                              <a:lumOff val="60000"/>
                            </a:schemeClr>
                          </a:solidFill>
                        </a:rPr>
                        <a:t>Muscle cramps</a:t>
                      </a:r>
                    </a:p>
                    <a:p>
                      <a:pPr marL="0" indent="0">
                        <a:spcBef>
                          <a:spcPts val="200"/>
                        </a:spcBef>
                        <a:buFontTx/>
                        <a:buNone/>
                      </a:pPr>
                      <a:r>
                        <a:rPr lang="en-US" sz="1600" dirty="0">
                          <a:solidFill>
                            <a:schemeClr val="tx2">
                              <a:lumMod val="40000"/>
                              <a:lumOff val="60000"/>
                            </a:schemeClr>
                          </a:solidFill>
                        </a:rPr>
                        <a:t>Tight and stiff muscles (spasticity)</a:t>
                      </a:r>
                    </a:p>
                    <a:p>
                      <a:pPr marL="0" indent="0">
                        <a:spcBef>
                          <a:spcPts val="200"/>
                        </a:spcBef>
                        <a:buFontTx/>
                        <a:buNone/>
                      </a:pPr>
                      <a:r>
                        <a:rPr lang="en-US" sz="1600" dirty="0">
                          <a:solidFill>
                            <a:schemeClr val="tx2">
                              <a:lumMod val="40000"/>
                              <a:lumOff val="60000"/>
                            </a:schemeClr>
                          </a:solidFill>
                        </a:rPr>
                        <a:t>Muscle weakness affecting an arm, a leg, or the neck</a:t>
                      </a:r>
                    </a:p>
                    <a:p>
                      <a:pPr marL="0" indent="0">
                        <a:spcBef>
                          <a:spcPts val="200"/>
                        </a:spcBef>
                        <a:buFontTx/>
                        <a:buNone/>
                      </a:pPr>
                      <a:r>
                        <a:rPr lang="en-US" sz="1600" dirty="0">
                          <a:solidFill>
                            <a:schemeClr val="tx2">
                              <a:lumMod val="40000"/>
                              <a:lumOff val="60000"/>
                            </a:schemeClr>
                          </a:solidFill>
                        </a:rPr>
                        <a:t>Slurred and nasal speech</a:t>
                      </a:r>
                    </a:p>
                    <a:p>
                      <a:pPr marL="0" indent="0">
                        <a:spcBef>
                          <a:spcPts val="200"/>
                        </a:spcBef>
                        <a:buFontTx/>
                        <a:buNone/>
                      </a:pPr>
                      <a:r>
                        <a:rPr lang="en-US" sz="1600" dirty="0">
                          <a:solidFill>
                            <a:schemeClr val="tx2">
                              <a:lumMod val="40000"/>
                              <a:lumOff val="60000"/>
                            </a:schemeClr>
                          </a:solidFill>
                        </a:rPr>
                        <a:t>Difficulty chewing or swallowing</a:t>
                      </a:r>
                    </a:p>
                    <a:p>
                      <a:pPr marL="0" indent="0">
                        <a:spcBef>
                          <a:spcPts val="200"/>
                        </a:spcBef>
                        <a:buFontTx/>
                        <a:buNone/>
                      </a:pPr>
                      <a:r>
                        <a:rPr lang="en-US" sz="1600" dirty="0">
                          <a:solidFill>
                            <a:schemeClr val="tx2"/>
                          </a:solidFill>
                        </a:rPr>
                        <a:t>Chewing food and swallowing (dysphagia)</a:t>
                      </a:r>
                    </a:p>
                    <a:p>
                      <a:pPr marL="0" indent="0">
                        <a:spcBef>
                          <a:spcPts val="200"/>
                        </a:spcBef>
                        <a:buFontTx/>
                        <a:buNone/>
                      </a:pPr>
                      <a:r>
                        <a:rPr lang="en-US" sz="1600" dirty="0">
                          <a:solidFill>
                            <a:schemeClr val="tx2"/>
                          </a:solidFill>
                        </a:rPr>
                        <a:t>Drooling (sialorrhea)</a:t>
                      </a:r>
                    </a:p>
                    <a:p>
                      <a:pPr marL="0" indent="0">
                        <a:spcBef>
                          <a:spcPts val="200"/>
                        </a:spcBef>
                        <a:buFontTx/>
                        <a:buNone/>
                      </a:pPr>
                      <a:r>
                        <a:rPr lang="en-US" sz="1600" dirty="0">
                          <a:solidFill>
                            <a:schemeClr val="tx2"/>
                          </a:solidFill>
                        </a:rPr>
                        <a:t>Speaking or forming words (dysarthria)</a:t>
                      </a:r>
                    </a:p>
                    <a:p>
                      <a:pPr marL="0" indent="0">
                        <a:spcBef>
                          <a:spcPts val="200"/>
                        </a:spcBef>
                        <a:buFontTx/>
                        <a:buNone/>
                      </a:pPr>
                      <a:r>
                        <a:rPr lang="en-US" sz="1600" dirty="0">
                          <a:solidFill>
                            <a:schemeClr val="tx2"/>
                          </a:solidFill>
                        </a:rPr>
                        <a:t>Breathing (dyspnea)</a:t>
                      </a:r>
                    </a:p>
                    <a:p>
                      <a:pPr marL="0" indent="0">
                        <a:spcBef>
                          <a:spcPts val="200"/>
                        </a:spcBef>
                        <a:buFontTx/>
                        <a:buNone/>
                      </a:pPr>
                      <a:r>
                        <a:rPr lang="en-US" sz="1600" dirty="0">
                          <a:solidFill>
                            <a:schemeClr val="tx2"/>
                          </a:solidFill>
                        </a:rPr>
                        <a:t>Unintended crying, laughing, or other emotional displays (pseudobulbar symptoms)</a:t>
                      </a:r>
                    </a:p>
                    <a:p>
                      <a:pPr marL="0" indent="0">
                        <a:spcBef>
                          <a:spcPts val="200"/>
                        </a:spcBef>
                        <a:buFontTx/>
                        <a:buNone/>
                      </a:pPr>
                      <a:r>
                        <a:rPr lang="en-US" sz="1600" dirty="0">
                          <a:solidFill>
                            <a:schemeClr val="tx2"/>
                          </a:solidFill>
                        </a:rPr>
                        <a:t>Constipation</a:t>
                      </a:r>
                    </a:p>
                    <a:p>
                      <a:pPr marL="0" indent="0">
                        <a:spcBef>
                          <a:spcPts val="200"/>
                        </a:spcBef>
                        <a:buFontTx/>
                        <a:buNone/>
                      </a:pPr>
                      <a:r>
                        <a:rPr lang="en-US" sz="1600" dirty="0">
                          <a:solidFill>
                            <a:schemeClr val="tx2"/>
                          </a:solidFill>
                        </a:rPr>
                        <a:t>Maintaining a healthy weight and getting enough nutrients</a:t>
                      </a:r>
                    </a:p>
                    <a:p>
                      <a:pPr marL="0" indent="0">
                        <a:buFont typeface="Arial" panose="020B0604020202020204" pitchFamily="34" charset="0"/>
                        <a:buNone/>
                      </a:pPr>
                      <a:r>
                        <a:rPr lang="en-US" sz="1600" dirty="0">
                          <a:solidFill>
                            <a:srgbClr val="001836"/>
                          </a:solidFill>
                        </a:rPr>
                        <a:t>Unable to stand or walk, get in or out of bed on their own, use their hands and arms, or breathe on their own</a:t>
                      </a:r>
                    </a:p>
                    <a:p>
                      <a:pPr marL="285750" indent="-285750">
                        <a:buFont typeface="Arial" panose="020B0604020202020204" pitchFamily="34" charset="0"/>
                        <a:buChar char="•"/>
                      </a:pPr>
                      <a:endParaRPr lang="en-US" sz="1600" dirty="0">
                        <a:solidFill>
                          <a:schemeClr val="bg1">
                            <a:lumMod val="50000"/>
                          </a:schemeClr>
                        </a:solidFill>
                      </a:endParaRPr>
                    </a:p>
                    <a:p>
                      <a:pPr marL="285750" indent="-285750">
                        <a:buFont typeface="Arial" panose="020B0604020202020204" pitchFamily="34" charset="0"/>
                        <a:buChar char="•"/>
                      </a:pPr>
                      <a:endParaRPr lang="en-US" sz="1600" dirty="0">
                        <a:solidFill>
                          <a:schemeClr val="accent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092752"/>
                  </a:ext>
                </a:extLst>
              </a:tr>
            </a:tbl>
          </a:graphicData>
        </a:graphic>
      </p:graphicFrame>
      <p:sp>
        <p:nvSpPr>
          <p:cNvPr id="6" name="TextBox 5">
            <a:extLst>
              <a:ext uri="{FF2B5EF4-FFF2-40B4-BE49-F238E27FC236}">
                <a16:creationId xmlns:a16="http://schemas.microsoft.com/office/drawing/2014/main" id="{6D1897F2-6943-8753-BA6B-8F2EF320EF27}"/>
              </a:ext>
            </a:extLst>
          </p:cNvPr>
          <p:cNvSpPr txBox="1"/>
          <p:nvPr/>
        </p:nvSpPr>
        <p:spPr>
          <a:xfrm>
            <a:off x="609600" y="1600081"/>
            <a:ext cx="1293724" cy="1673344"/>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Early symptoms </a:t>
            </a:r>
          </a:p>
        </p:txBody>
      </p:sp>
      <p:sp>
        <p:nvSpPr>
          <p:cNvPr id="7" name="TextBox 6">
            <a:extLst>
              <a:ext uri="{FF2B5EF4-FFF2-40B4-BE49-F238E27FC236}">
                <a16:creationId xmlns:a16="http://schemas.microsoft.com/office/drawing/2014/main" id="{2A0C9683-4C76-B797-0C30-E85EE80970AC}"/>
              </a:ext>
            </a:extLst>
          </p:cNvPr>
          <p:cNvSpPr txBox="1"/>
          <p:nvPr/>
        </p:nvSpPr>
        <p:spPr>
          <a:xfrm>
            <a:off x="609600" y="3761616"/>
            <a:ext cx="1638300" cy="1038983"/>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Disorder progress</a:t>
            </a:r>
            <a:r>
              <a:rPr kumimoji="0" lang="en-US" altLang="zh-CN" sz="1600" b="1" i="0" u="none" strike="noStrike" kern="0" cap="none" spc="0" normalizeH="0" baseline="0" noProof="0">
                <a:ln>
                  <a:noFill/>
                </a:ln>
                <a:solidFill>
                  <a:srgbClr val="000000"/>
                </a:solidFill>
                <a:effectLst/>
                <a:uLnTx/>
                <a:uFillTx/>
                <a:latin typeface="Arial"/>
                <a:ea typeface="+mn-ea"/>
                <a:cs typeface="+mn-cs"/>
              </a:rPr>
              <a:t>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a:ea typeface="+mn-ea"/>
                <a:cs typeface="+mn-cs"/>
              </a:rPr>
              <a:t>symptoms</a:t>
            </a:r>
            <a:endParaRPr kumimoji="0" lang="en-US" sz="1600" b="1" i="0" u="none" strike="noStrike" kern="0" cap="none" spc="0" normalizeH="0" baseline="0" noProof="0">
              <a:ln>
                <a:noFill/>
              </a:ln>
              <a:solidFill>
                <a:srgbClr val="000000"/>
              </a:solidFill>
              <a:effectLst/>
              <a:uLnTx/>
              <a:uFillTx/>
              <a:latin typeface="Arial"/>
              <a:ea typeface="+mn-ea"/>
              <a:cs typeface="+mn-cs"/>
            </a:endParaRPr>
          </a:p>
        </p:txBody>
      </p:sp>
      <p:sp>
        <p:nvSpPr>
          <p:cNvPr id="9" name="Right Brace 8">
            <a:extLst>
              <a:ext uri="{FF2B5EF4-FFF2-40B4-BE49-F238E27FC236}">
                <a16:creationId xmlns:a16="http://schemas.microsoft.com/office/drawing/2014/main" id="{BE1E9D50-BDE3-CDCE-6F2D-BDCE9B9411FA}"/>
              </a:ext>
            </a:extLst>
          </p:cNvPr>
          <p:cNvSpPr/>
          <p:nvPr/>
        </p:nvSpPr>
        <p:spPr>
          <a:xfrm>
            <a:off x="7173997" y="1465783"/>
            <a:ext cx="1028701" cy="4871517"/>
          </a:xfrm>
          <a:prstGeom prst="rightBrace">
            <a:avLst>
              <a:gd name="adj1" fmla="val 10185"/>
              <a:gd name="adj2" fmla="val 50000"/>
            </a:avLst>
          </a:prstGeom>
          <a:ln w="19050" cap="rnd">
            <a:solidFill>
              <a:schemeClr val="accent1"/>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F6C"/>
              </a:solidFill>
              <a:effectLst/>
              <a:uLnTx/>
              <a:uFillTx/>
              <a:latin typeface="Arial"/>
              <a:ea typeface="+mn-ea"/>
              <a:cs typeface="+mn-cs"/>
            </a:endParaRPr>
          </a:p>
        </p:txBody>
      </p:sp>
      <p:sp>
        <p:nvSpPr>
          <p:cNvPr id="10" name="TextBox 9">
            <a:extLst>
              <a:ext uri="{FF2B5EF4-FFF2-40B4-BE49-F238E27FC236}">
                <a16:creationId xmlns:a16="http://schemas.microsoft.com/office/drawing/2014/main" id="{49FF01D1-445A-596C-C166-491204165A08}"/>
              </a:ext>
            </a:extLst>
          </p:cNvPr>
          <p:cNvSpPr txBox="1"/>
          <p:nvPr/>
        </p:nvSpPr>
        <p:spPr>
          <a:xfrm>
            <a:off x="8351923" y="3273425"/>
            <a:ext cx="2971801" cy="1210545"/>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2F6C"/>
                </a:solidFill>
                <a:effectLst/>
                <a:uLnTx/>
                <a:uFillTx/>
                <a:latin typeface="Arial"/>
                <a:ea typeface="+mn-ea"/>
                <a:cs typeface="+mn-cs"/>
              </a:rPr>
              <a:t>FDA Approved </a:t>
            </a:r>
            <a:r>
              <a:rPr kumimoji="0" lang="en-US" altLang="zh-CN" sz="1600" b="1" i="0" u="none" strike="noStrike" kern="0" cap="none" spc="0" normalizeH="0" baseline="0" noProof="0">
                <a:ln>
                  <a:noFill/>
                </a:ln>
                <a:solidFill>
                  <a:srgbClr val="002F6C"/>
                </a:solidFill>
                <a:effectLst/>
                <a:uLnTx/>
                <a:uFillTx/>
                <a:latin typeface="Arial"/>
                <a:ea typeface="+mn-ea"/>
                <a:cs typeface="+mn-cs"/>
              </a:rPr>
              <a:t>drugs</a:t>
            </a:r>
            <a:endParaRPr kumimoji="0" lang="en-US" sz="1600" b="1" i="0" u="none" strike="noStrike" kern="0" cap="none" spc="0" normalizeH="0" baseline="0" noProof="0">
              <a:ln>
                <a:noFill/>
              </a:ln>
              <a:solidFill>
                <a:srgbClr val="002F6C"/>
              </a:solidFill>
              <a:effectLst/>
              <a:uLnTx/>
              <a:uFillTx/>
              <a:latin typeface="Arial"/>
              <a:ea typeface="+mn-ea"/>
              <a:cs typeface="+mn-cs"/>
            </a:endParaRPr>
          </a:p>
        </p:txBody>
      </p:sp>
      <p:sp>
        <p:nvSpPr>
          <p:cNvPr id="18" name="TextBox 17">
            <a:extLst>
              <a:ext uri="{FF2B5EF4-FFF2-40B4-BE49-F238E27FC236}">
                <a16:creationId xmlns:a16="http://schemas.microsoft.com/office/drawing/2014/main" id="{43503AA4-25AD-7B68-326E-BEB7D61B8B5A}"/>
              </a:ext>
            </a:extLst>
          </p:cNvPr>
          <p:cNvSpPr txBox="1"/>
          <p:nvPr/>
        </p:nvSpPr>
        <p:spPr>
          <a:xfrm>
            <a:off x="8383671" y="3565502"/>
            <a:ext cx="2692403" cy="1500365"/>
          </a:xfrm>
          <a:prstGeom prst="rect">
            <a:avLst/>
          </a:prstGeom>
          <a:noFill/>
          <a:ln>
            <a:noFill/>
          </a:ln>
        </p:spPr>
        <p:txBody>
          <a:bodyPr vert="horz" wrap="square" lIns="91440" tIns="45720" rIns="91440" bIns="45720" rtlCol="0" anchor="t" anchorCtr="0" compatLnSpc="1">
            <a:no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Riluzole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Edaravone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Tofersen</a:t>
            </a:r>
            <a:endParaRPr kumimoji="0" lang="en-US" sz="1600" b="0" i="1" u="none" strike="noStrike" kern="0" cap="none" spc="0" normalizeH="0" baseline="0" noProof="0">
              <a:ln>
                <a:noFill/>
              </a:ln>
              <a:solidFill>
                <a:srgbClr val="002F6C"/>
              </a:solidFill>
              <a:effectLst/>
              <a:uLnTx/>
              <a:uFillTx/>
              <a:latin typeface="Arial"/>
              <a:ea typeface="+mn-ea"/>
              <a:cs typeface="+mn-cs"/>
            </a:endParaRPr>
          </a:p>
        </p:txBody>
      </p:sp>
      <p:sp>
        <p:nvSpPr>
          <p:cNvPr id="4" name="Rectangle 3">
            <a:extLst>
              <a:ext uri="{FF2B5EF4-FFF2-40B4-BE49-F238E27FC236}">
                <a16:creationId xmlns:a16="http://schemas.microsoft.com/office/drawing/2014/main" id="{FA099DA9-B7CF-BF58-A630-9BE522FD60CC}"/>
              </a:ext>
            </a:extLst>
          </p:cNvPr>
          <p:cNvSpPr/>
          <p:nvPr/>
        </p:nvSpPr>
        <p:spPr>
          <a:xfrm>
            <a:off x="611816" y="5640407"/>
            <a:ext cx="1293724" cy="8254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1620DF8B-5396-59DA-33E5-76280A485510}"/>
              </a:ext>
            </a:extLst>
          </p:cNvPr>
          <p:cNvSpPr txBox="1"/>
          <p:nvPr/>
        </p:nvSpPr>
        <p:spPr>
          <a:xfrm>
            <a:off x="609600" y="5819018"/>
            <a:ext cx="1235070" cy="646870"/>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latin typeface="Arial"/>
                <a:ea typeface="+mn-ea"/>
                <a:cs typeface="+mn-cs"/>
              </a:rPr>
              <a:t>Late Stage</a:t>
            </a:r>
          </a:p>
        </p:txBody>
      </p:sp>
    </p:spTree>
    <p:extLst>
      <p:ext uri="{BB962C8B-B14F-4D97-AF65-F5344CB8AC3E}">
        <p14:creationId xmlns:p14="http://schemas.microsoft.com/office/powerpoint/2010/main" val="26718042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40DD-2825-C2A7-8E91-18176CCA7BB8}"/>
              </a:ext>
            </a:extLst>
          </p:cNvPr>
          <p:cNvSpPr>
            <a:spLocks noGrp="1"/>
          </p:cNvSpPr>
          <p:nvPr>
            <p:ph type="title"/>
          </p:nvPr>
        </p:nvSpPr>
        <p:spPr/>
        <p:txBody>
          <a:bodyPr/>
          <a:lstStyle/>
          <a:p>
            <a:r>
              <a:rPr lang="en-US">
                <a:solidFill>
                  <a:srgbClr val="002F6C"/>
                </a:solidFill>
              </a:rPr>
              <a:t>Amyotrophic lateral sclerosis </a:t>
            </a:r>
            <a:r>
              <a:rPr lang="en-US"/>
              <a:t>Disease O</a:t>
            </a:r>
            <a:r>
              <a:rPr lang="en-US" altLang="zh-CN"/>
              <a:t>verview</a:t>
            </a:r>
            <a:endParaRPr lang="en-US"/>
          </a:p>
        </p:txBody>
      </p:sp>
      <p:cxnSp>
        <p:nvCxnSpPr>
          <p:cNvPr id="5" name="Straight Connector 4">
            <a:extLst>
              <a:ext uri="{FF2B5EF4-FFF2-40B4-BE49-F238E27FC236}">
                <a16:creationId xmlns:a16="http://schemas.microsoft.com/office/drawing/2014/main" id="{B0BA5DA8-1067-10F1-111D-332C1F725BB0}"/>
              </a:ext>
            </a:extLst>
          </p:cNvPr>
          <p:cNvCxnSpPr>
            <a:cxnSpLocks/>
          </p:cNvCxnSpPr>
          <p:nvPr/>
        </p:nvCxnSpPr>
        <p:spPr>
          <a:xfrm>
            <a:off x="2532068" y="2230954"/>
            <a:ext cx="8524042" cy="0"/>
          </a:xfrm>
          <a:prstGeom prst="line">
            <a:avLst/>
          </a:prstGeom>
          <a:ln>
            <a:solidFill>
              <a:srgbClr val="EBA8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673F1E3-A036-E535-7FDA-1CE9F81D1C38}"/>
              </a:ext>
            </a:extLst>
          </p:cNvPr>
          <p:cNvGrpSpPr/>
          <p:nvPr/>
        </p:nvGrpSpPr>
        <p:grpSpPr>
          <a:xfrm>
            <a:off x="747247" y="1075503"/>
            <a:ext cx="1526066" cy="1526066"/>
            <a:chOff x="659142" y="1232714"/>
            <a:chExt cx="1526066" cy="1526066"/>
          </a:xfrm>
        </p:grpSpPr>
        <p:sp>
          <p:nvSpPr>
            <p:cNvPr id="10" name="Oval 9">
              <a:extLst>
                <a:ext uri="{FF2B5EF4-FFF2-40B4-BE49-F238E27FC236}">
                  <a16:creationId xmlns:a16="http://schemas.microsoft.com/office/drawing/2014/main" id="{496C7EC9-955D-E89A-AA47-F8166E5FD20C}"/>
                </a:ext>
              </a:extLst>
            </p:cNvPr>
            <p:cNvSpPr>
              <a:spLocks noChangeAspect="1"/>
            </p:cNvSpPr>
            <p:nvPr/>
          </p:nvSpPr>
          <p:spPr>
            <a:xfrm>
              <a:off x="659142" y="1232714"/>
              <a:ext cx="1526066" cy="152606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14400"/>
              <a:endParaRPr lang="en-US" sz="1400" b="1">
                <a:solidFill>
                  <a:schemeClr val="bg1"/>
                </a:solidFill>
              </a:endParaRPr>
            </a:p>
          </p:txBody>
        </p:sp>
        <p:grpSp>
          <p:nvGrpSpPr>
            <p:cNvPr id="11" name="Group 10">
              <a:extLst>
                <a:ext uri="{FF2B5EF4-FFF2-40B4-BE49-F238E27FC236}">
                  <a16:creationId xmlns:a16="http://schemas.microsoft.com/office/drawing/2014/main" id="{8375B741-FE72-7DA9-AF97-09D473764F21}"/>
                </a:ext>
              </a:extLst>
            </p:cNvPr>
            <p:cNvGrpSpPr>
              <a:grpSpLocks noChangeAspect="1"/>
            </p:cNvGrpSpPr>
            <p:nvPr/>
          </p:nvGrpSpPr>
          <p:grpSpPr>
            <a:xfrm>
              <a:off x="791752" y="1365324"/>
              <a:ext cx="1260846" cy="1260846"/>
              <a:chOff x="3072893" y="2563594"/>
              <a:chExt cx="1020377" cy="1020379"/>
            </a:xfrm>
          </p:grpSpPr>
          <p:pic>
            <p:nvPicPr>
              <p:cNvPr id="12" name="Graphic 17" descr="Open book outline">
                <a:extLst>
                  <a:ext uri="{FF2B5EF4-FFF2-40B4-BE49-F238E27FC236}">
                    <a16:creationId xmlns:a16="http://schemas.microsoft.com/office/drawing/2014/main" id="{0CFCAB60-875B-0ACB-181A-0C7115A816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72893" y="2563594"/>
                <a:ext cx="1020377" cy="1020379"/>
              </a:xfrm>
              <a:prstGeom prst="rect">
                <a:avLst/>
              </a:prstGeom>
            </p:spPr>
          </p:pic>
          <p:sp>
            <p:nvSpPr>
              <p:cNvPr id="13" name="TextBox 18">
                <a:extLst>
                  <a:ext uri="{FF2B5EF4-FFF2-40B4-BE49-F238E27FC236}">
                    <a16:creationId xmlns:a16="http://schemas.microsoft.com/office/drawing/2014/main" id="{6D6E58B2-CA2B-A59C-3166-7BCC883F37AE}"/>
                  </a:ext>
                </a:extLst>
              </p:cNvPr>
              <p:cNvSpPr txBox="1"/>
              <p:nvPr/>
            </p:nvSpPr>
            <p:spPr>
              <a:xfrm>
                <a:off x="3222209" y="2869947"/>
                <a:ext cx="440037" cy="249078"/>
              </a:xfrm>
              <a:prstGeom prst="rect">
                <a:avLst/>
              </a:prstGeom>
              <a:noFill/>
            </p:spPr>
            <p:txBody>
              <a:bodyPr wrap="non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a:solidFill>
                      <a:srgbClr val="EBA800"/>
                    </a:solidFill>
                  </a:rPr>
                  <a:t>ALS</a:t>
                </a:r>
              </a:p>
            </p:txBody>
          </p:sp>
        </p:grpSp>
      </p:grpSp>
      <p:sp>
        <p:nvSpPr>
          <p:cNvPr id="18" name="Footer Placeholder 5">
            <a:extLst>
              <a:ext uri="{FF2B5EF4-FFF2-40B4-BE49-F238E27FC236}">
                <a16:creationId xmlns:a16="http://schemas.microsoft.com/office/drawing/2014/main" id="{1712C7F9-DB4F-83BB-F3C2-D7E6C92EEDD5}"/>
              </a:ext>
            </a:extLst>
          </p:cNvPr>
          <p:cNvSpPr txBox="1">
            <a:spLocks/>
          </p:cNvSpPr>
          <p:nvPr/>
        </p:nvSpPr>
        <p:spPr>
          <a:xfrm>
            <a:off x="812798" y="6597386"/>
            <a:ext cx="11239600" cy="390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5"/>
              </a:rPr>
              <a:t>National ALS Registry Dashboard</a:t>
            </a:r>
            <a:r>
              <a:rPr lang="en-US" altLang="ja-JP" sz="1000"/>
              <a:t>; 2. </a:t>
            </a:r>
            <a:r>
              <a:rPr lang="en-US" sz="1000">
                <a:hlinkClick r:id="rId6"/>
              </a:rPr>
              <a:t>Amyotrophic Lateral Sclerosis (ALS)</a:t>
            </a:r>
            <a:r>
              <a:rPr lang="en-US" sz="1000"/>
              <a:t> 3. </a:t>
            </a:r>
            <a:r>
              <a:rPr lang="en-US" sz="1000">
                <a:hlinkClick r:id="rId7"/>
              </a:rPr>
              <a:t>Stages of ALS</a:t>
            </a:r>
            <a:r>
              <a:rPr lang="en-US" sz="1000"/>
              <a:t> 4. </a:t>
            </a:r>
            <a:r>
              <a:rPr lang="en-US" sz="1000">
                <a:hlinkClick r:id="rId8"/>
              </a:rPr>
              <a:t>Amyotrophic Lateral Sclerosis (ALS): What It Is &amp; Symptoms</a:t>
            </a:r>
            <a:endParaRPr lang="en-US" sz="1000"/>
          </a:p>
          <a:p>
            <a:endParaRPr lang="en-US" altLang="ja-JP" sz="1000"/>
          </a:p>
        </p:txBody>
      </p:sp>
      <p:sp>
        <p:nvSpPr>
          <p:cNvPr id="19" name="TextBox 19">
            <a:extLst>
              <a:ext uri="{FF2B5EF4-FFF2-40B4-BE49-F238E27FC236}">
                <a16:creationId xmlns:a16="http://schemas.microsoft.com/office/drawing/2014/main" id="{E0A72845-FA82-2C07-C5CC-E8B57E6B7DD4}"/>
              </a:ext>
            </a:extLst>
          </p:cNvPr>
          <p:cNvSpPr txBox="1"/>
          <p:nvPr/>
        </p:nvSpPr>
        <p:spPr>
          <a:xfrm>
            <a:off x="6772887" y="2352907"/>
            <a:ext cx="4671866"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a:solidFill>
                  <a:schemeClr val="tx2"/>
                </a:solidFill>
              </a:rPr>
              <a:t>Symptoms most </a:t>
            </a:r>
            <a:r>
              <a:rPr lang="en-US" sz="1600" b="1">
                <a:solidFill>
                  <a:schemeClr val="tx2"/>
                </a:solidFill>
              </a:rPr>
              <a:t>commonly develop</a:t>
            </a:r>
            <a:r>
              <a:rPr lang="en-US" sz="1600">
                <a:solidFill>
                  <a:schemeClr val="tx2"/>
                </a:solidFill>
              </a:rPr>
              <a:t> ages of </a:t>
            </a:r>
            <a:r>
              <a:rPr lang="en-US" sz="1600" b="1">
                <a:solidFill>
                  <a:schemeClr val="tx2"/>
                </a:solidFill>
              </a:rPr>
              <a:t>55 - 75</a:t>
            </a:r>
            <a:r>
              <a:rPr lang="en-US" sz="1600" b="1" baseline="30000">
                <a:solidFill>
                  <a:schemeClr val="tx2"/>
                </a:solidFill>
              </a:rPr>
              <a:t>2</a:t>
            </a:r>
          </a:p>
          <a:p>
            <a:pPr marL="342900" indent="-342900">
              <a:buFont typeface="Arial" panose="020B0604020202020204" pitchFamily="34" charset="0"/>
              <a:buChar char="•"/>
            </a:pPr>
            <a:r>
              <a:rPr lang="en-US" sz="1600">
                <a:solidFill>
                  <a:schemeClr val="tx2"/>
                </a:solidFill>
              </a:rPr>
              <a:t>Average </a:t>
            </a:r>
            <a:r>
              <a:rPr lang="en-US" sz="1600" b="1">
                <a:solidFill>
                  <a:schemeClr val="tx2"/>
                </a:solidFill>
              </a:rPr>
              <a:t>survival time </a:t>
            </a:r>
            <a:r>
              <a:rPr lang="en-US" sz="1600">
                <a:solidFill>
                  <a:schemeClr val="tx2"/>
                </a:solidFill>
              </a:rPr>
              <a:t>is </a:t>
            </a:r>
            <a:r>
              <a:rPr lang="en-US" sz="1600" b="1">
                <a:solidFill>
                  <a:schemeClr val="tx2"/>
                </a:solidFill>
              </a:rPr>
              <a:t>3 years</a:t>
            </a:r>
            <a:r>
              <a:rPr lang="en-US" sz="1600">
                <a:solidFill>
                  <a:schemeClr val="tx2"/>
                </a:solidFill>
              </a:rPr>
              <a:t>, ~ </a:t>
            </a:r>
            <a:r>
              <a:rPr lang="en-US" sz="1600" b="1">
                <a:solidFill>
                  <a:schemeClr val="tx2"/>
                </a:solidFill>
              </a:rPr>
              <a:t>20% lives 5 </a:t>
            </a:r>
            <a:r>
              <a:rPr lang="en-US" altLang="zh-CN" sz="1600" b="1">
                <a:solidFill>
                  <a:schemeClr val="tx2"/>
                </a:solidFill>
              </a:rPr>
              <a:t>years</a:t>
            </a:r>
            <a:r>
              <a:rPr lang="en-US" sz="1600">
                <a:solidFill>
                  <a:schemeClr val="tx2"/>
                </a:solidFill>
              </a:rPr>
              <a:t>, 10% lives 10 years and 5% lives </a:t>
            </a:r>
            <a:r>
              <a:rPr lang="zh-CN" altLang="en-US" sz="1600">
                <a:solidFill>
                  <a:schemeClr val="tx2"/>
                </a:solidFill>
              </a:rPr>
              <a:t>≥ </a:t>
            </a:r>
            <a:r>
              <a:rPr lang="en-US" sz="1600">
                <a:solidFill>
                  <a:schemeClr val="tx2"/>
                </a:solidFill>
              </a:rPr>
              <a:t>20 years </a:t>
            </a:r>
            <a:r>
              <a:rPr lang="en-US" sz="1600" baseline="30000">
                <a:solidFill>
                  <a:schemeClr val="tx2"/>
                </a:solidFill>
              </a:rPr>
              <a:t>3</a:t>
            </a:r>
          </a:p>
        </p:txBody>
      </p:sp>
      <p:sp>
        <p:nvSpPr>
          <p:cNvPr id="23" name="Rectangle 22">
            <a:extLst>
              <a:ext uri="{FF2B5EF4-FFF2-40B4-BE49-F238E27FC236}">
                <a16:creationId xmlns:a16="http://schemas.microsoft.com/office/drawing/2014/main" id="{D15127CB-7E99-5064-C2D0-0B430A0C3AE4}"/>
              </a:ext>
            </a:extLst>
          </p:cNvPr>
          <p:cNvSpPr/>
          <p:nvPr/>
        </p:nvSpPr>
        <p:spPr>
          <a:xfrm>
            <a:off x="3543300" y="5571856"/>
            <a:ext cx="2889298" cy="7177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2"/>
                </a:solidFill>
              </a:rPr>
              <a:t>~34,000</a:t>
            </a:r>
          </a:p>
          <a:p>
            <a:pPr algn="ctr"/>
            <a:r>
              <a:rPr lang="en-US" sz="2400">
                <a:solidFill>
                  <a:schemeClr val="tx2"/>
                </a:solidFill>
              </a:rPr>
              <a:t>cases in the US</a:t>
            </a:r>
            <a:r>
              <a:rPr lang="en-US" sz="2400" baseline="30000">
                <a:solidFill>
                  <a:schemeClr val="tx2"/>
                </a:solidFill>
              </a:rPr>
              <a:t>2</a:t>
            </a:r>
          </a:p>
        </p:txBody>
      </p:sp>
      <p:graphicFrame>
        <p:nvGraphicFramePr>
          <p:cNvPr id="6" name="Chart 5">
            <a:extLst>
              <a:ext uri="{FF2B5EF4-FFF2-40B4-BE49-F238E27FC236}">
                <a16:creationId xmlns:a16="http://schemas.microsoft.com/office/drawing/2014/main" id="{ABF4A903-D532-3C6E-846C-5EC75E6578BE}"/>
              </a:ext>
            </a:extLst>
          </p:cNvPr>
          <p:cNvGraphicFramePr/>
          <p:nvPr>
            <p:extLst>
              <p:ext uri="{D42A27DB-BD31-4B8C-83A1-F6EECF244321}">
                <p14:modId xmlns:p14="http://schemas.microsoft.com/office/powerpoint/2010/main" val="2057987842"/>
              </p:ext>
            </p:extLst>
          </p:nvPr>
        </p:nvGraphicFramePr>
        <p:xfrm>
          <a:off x="2950418" y="2363855"/>
          <a:ext cx="3627650" cy="2961553"/>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a:extLst>
              <a:ext uri="{FF2B5EF4-FFF2-40B4-BE49-F238E27FC236}">
                <a16:creationId xmlns:a16="http://schemas.microsoft.com/office/drawing/2014/main" id="{FA706321-7E35-D8CA-FDE4-0F03EDCF695A}"/>
              </a:ext>
            </a:extLst>
          </p:cNvPr>
          <p:cNvSpPr txBox="1"/>
          <p:nvPr/>
        </p:nvSpPr>
        <p:spPr>
          <a:xfrm>
            <a:off x="4175739" y="3497602"/>
            <a:ext cx="1200727" cy="830997"/>
          </a:xfrm>
          <a:prstGeom prst="rect">
            <a:avLst/>
          </a:prstGeom>
          <a:noFill/>
          <a:ln>
            <a:noFill/>
          </a:ln>
        </p:spPr>
        <p:txBody>
          <a:bodyPr vert="horz" wrap="square" lIns="91440" tIns="45720" rIns="91440" bIns="45720" rtlCol="0" anchor="t" anchorCtr="0" compatLnSpc="1">
            <a:spAutoFit/>
          </a:bodyPr>
          <a:lstStyle/>
          <a:p>
            <a:pPr algn="ctr"/>
            <a:r>
              <a:rPr lang="en-US" sz="1600" kern="0"/>
              <a:t>~1.1 in 10,000 the US</a:t>
            </a:r>
            <a:r>
              <a:rPr lang="en-US" sz="1600" kern="0" baseline="30000"/>
              <a:t>1</a:t>
            </a:r>
          </a:p>
        </p:txBody>
      </p:sp>
      <p:sp>
        <p:nvSpPr>
          <p:cNvPr id="15" name="TextBox 14">
            <a:extLst>
              <a:ext uri="{FF2B5EF4-FFF2-40B4-BE49-F238E27FC236}">
                <a16:creationId xmlns:a16="http://schemas.microsoft.com/office/drawing/2014/main" id="{04D7866B-47DB-8A0D-A669-0AEB62989B98}"/>
              </a:ext>
            </a:extLst>
          </p:cNvPr>
          <p:cNvSpPr txBox="1"/>
          <p:nvPr/>
        </p:nvSpPr>
        <p:spPr>
          <a:xfrm>
            <a:off x="3922248" y="2276707"/>
            <a:ext cx="1954498" cy="338554"/>
          </a:xfrm>
          <a:prstGeom prst="rect">
            <a:avLst/>
          </a:prstGeom>
          <a:noFill/>
          <a:ln>
            <a:noFill/>
          </a:ln>
        </p:spPr>
        <p:txBody>
          <a:bodyPr vert="horz" wrap="none" lIns="91440" tIns="45720" rIns="91440" bIns="45720" rtlCol="0" anchor="t" anchorCtr="0" compatLnSpc="1">
            <a:spAutoFit/>
          </a:bodyPr>
          <a:lstStyle/>
          <a:p>
            <a:pPr algn="l"/>
            <a:r>
              <a:rPr lang="en-US" sz="1600" b="1" kern="0"/>
              <a:t>US ALS Prevalence</a:t>
            </a:r>
            <a:r>
              <a:rPr lang="en-US" sz="1600" b="1" kern="0" baseline="30000"/>
              <a:t>1</a:t>
            </a:r>
          </a:p>
        </p:txBody>
      </p:sp>
      <p:sp>
        <p:nvSpPr>
          <p:cNvPr id="24" name="Text Placeholder 1">
            <a:extLst>
              <a:ext uri="{FF2B5EF4-FFF2-40B4-BE49-F238E27FC236}">
                <a16:creationId xmlns:a16="http://schemas.microsoft.com/office/drawing/2014/main" id="{71A7D1FB-A0DF-4CD7-FDEE-1C3A2A905949}"/>
              </a:ext>
            </a:extLst>
          </p:cNvPr>
          <p:cNvSpPr txBox="1">
            <a:spLocks/>
          </p:cNvSpPr>
          <p:nvPr/>
        </p:nvSpPr>
        <p:spPr>
          <a:xfrm>
            <a:off x="2446253" y="1039451"/>
            <a:ext cx="8912926" cy="1058603"/>
          </a:xfrm>
          <a:prstGeom prst="rect">
            <a:avLst/>
          </a:prstGeom>
          <a:noFill/>
        </p:spPr>
        <p:txBody>
          <a:bodyPr vert="horz" lIns="91440" tIns="45720" rIns="91440" bIns="45720" rtlCol="0" anchor="ctr">
            <a:noAutofit/>
          </a:bodyPr>
          <a:lstStyle>
            <a:defPPr>
              <a:defRPr lang="en-US"/>
            </a:defPPr>
            <a:lvl1pPr marL="0" marR="0" indent="0"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None/>
              <a:tabLst/>
              <a:defRPr kumimoji="1" sz="1400" kern="1200" baseline="0">
                <a:solidFill>
                  <a:schemeClr val="accent2"/>
                </a:solidFill>
                <a:latin typeface="+mn-lt"/>
                <a:ea typeface="メイリオ" pitchFamily="50" charset="-128"/>
                <a:cs typeface="Calibri" pitchFamily="34" charset="0"/>
              </a:defRPr>
            </a:lvl1pPr>
            <a:lvl2pPr marL="258366" marR="0" indent="-165497"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Char char="•"/>
              <a:tabLst/>
              <a:defRPr kumimoji="1" sz="1400" kern="1200">
                <a:solidFill>
                  <a:schemeClr val="accent2"/>
                </a:solidFill>
                <a:latin typeface="+mn-lt"/>
                <a:ea typeface="メイリオ" pitchFamily="50" charset="-128"/>
                <a:cs typeface="Calibri" pitchFamily="34" charset="0"/>
              </a:defRPr>
            </a:lvl2pPr>
            <a:lvl3pPr marL="516731" marR="0" indent="-158354"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Char char="–"/>
              <a:tabLst/>
              <a:defRPr kumimoji="1" sz="1400" kern="1200" baseline="0">
                <a:solidFill>
                  <a:schemeClr val="accent2"/>
                </a:solidFill>
                <a:latin typeface="+mn-lt"/>
                <a:ea typeface="メイリオ" pitchFamily="50" charset="-128"/>
                <a:cs typeface="Calibri" pitchFamily="34" charset="0"/>
              </a:defRPr>
            </a:lvl3pPr>
            <a:lvl4pPr marL="810816" marR="0" indent="-153591" algn="l" defTabSz="685800" rtl="0" eaLnBrk="1" fontAlgn="base" latinLnBrk="0" hangingPunct="1">
              <a:lnSpc>
                <a:spcPct val="100000"/>
              </a:lnSpc>
              <a:spcBef>
                <a:spcPts val="0"/>
              </a:spcBef>
              <a:spcAft>
                <a:spcPct val="0"/>
              </a:spcAft>
              <a:buClr>
                <a:srgbClr val="4C4948"/>
              </a:buClr>
              <a:buSzTx/>
              <a:buFont typeface="Wingdings" panose="05000000000000000000" pitchFamily="2" charset="2"/>
              <a:buChar char="§"/>
              <a:tabLst/>
              <a:defRPr kumimoji="1" sz="1400" kern="1200" baseline="0">
                <a:solidFill>
                  <a:schemeClr val="accent2"/>
                </a:solidFill>
                <a:latin typeface="+mn-lt"/>
                <a:ea typeface="メイリオ" pitchFamily="50" charset="-128"/>
                <a:cs typeface="Calibri" pitchFamily="34" charset="0"/>
              </a:defRPr>
            </a:lvl4pPr>
            <a:lvl5pPr marL="1214437" marR="0" indent="-285750"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None/>
              <a:tabLst/>
              <a:defRPr kumimoji="1" lang="en-US" sz="1400" b="0" i="0" u="none" strike="noStrike" kern="1200" cap="none" spc="0" normalizeH="0" baseline="0" dirty="0">
                <a:ln>
                  <a:noFill/>
                </a:ln>
                <a:solidFill>
                  <a:schemeClr val="accent2"/>
                </a:solidFill>
                <a:effectLst/>
                <a:uLnTx/>
                <a:uFillTx/>
                <a:latin typeface="+mn-lt"/>
                <a:ea typeface="メイリオ" pitchFamily="50" charset="-128"/>
                <a:cs typeface="Calibri" pitchFamily="34" charset="0"/>
              </a:defRPr>
            </a:lvl5pPr>
            <a:lvl6pPr marL="1885904"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578"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sz="1800" b="1">
                <a:solidFill>
                  <a:srgbClr val="002F6C"/>
                </a:solidFill>
              </a:rPr>
              <a:t>Amyotrophic lateral sclerosis (ALS), formerly known as Lou Gehrig's disease, is a neurodegenerative disease that targets the nerve cells (neurons) in your brain and spinal cord. </a:t>
            </a:r>
          </a:p>
          <a:p>
            <a:pPr marL="342900" indent="-342900">
              <a:spcBef>
                <a:spcPts val="600"/>
              </a:spcBef>
              <a:buFont typeface="Arial" panose="020B0604020202020204" pitchFamily="34" charset="0"/>
              <a:buChar char="•"/>
            </a:pPr>
            <a:r>
              <a:rPr lang="en-US" sz="1800" b="1">
                <a:solidFill>
                  <a:srgbClr val="002F6C"/>
                </a:solidFill>
              </a:rPr>
              <a:t>It affects patient’s muscle control. Symptoms worsen over time.</a:t>
            </a:r>
          </a:p>
        </p:txBody>
      </p:sp>
      <p:grpSp>
        <p:nvGrpSpPr>
          <p:cNvPr id="16" name="Group 15">
            <a:extLst>
              <a:ext uri="{FF2B5EF4-FFF2-40B4-BE49-F238E27FC236}">
                <a16:creationId xmlns:a16="http://schemas.microsoft.com/office/drawing/2014/main" id="{10E645B8-F0C9-2667-5A72-D0F4C802138E}"/>
              </a:ext>
            </a:extLst>
          </p:cNvPr>
          <p:cNvGrpSpPr/>
          <p:nvPr/>
        </p:nvGrpSpPr>
        <p:grpSpPr>
          <a:xfrm>
            <a:off x="4141284" y="5171269"/>
            <a:ext cx="765650" cy="91440"/>
            <a:chOff x="5029199" y="5769798"/>
            <a:chExt cx="842215" cy="91440"/>
          </a:xfrm>
        </p:grpSpPr>
        <p:sp>
          <p:nvSpPr>
            <p:cNvPr id="4" name="Rectangle 3">
              <a:extLst>
                <a:ext uri="{FF2B5EF4-FFF2-40B4-BE49-F238E27FC236}">
                  <a16:creationId xmlns:a16="http://schemas.microsoft.com/office/drawing/2014/main" id="{10604235-3C89-2D11-CA50-740F9A717BCF}"/>
                </a:ext>
              </a:extLst>
            </p:cNvPr>
            <p:cNvSpPr/>
            <p:nvPr/>
          </p:nvSpPr>
          <p:spPr>
            <a:xfrm>
              <a:off x="5029199" y="5769798"/>
              <a:ext cx="9144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Familial</a:t>
              </a:r>
              <a:r>
                <a:rPr lang="en-US" sz="1200"/>
                <a:t> </a:t>
              </a:r>
              <a:endParaRPr lang="en-US" sz="1200">
                <a:solidFill>
                  <a:schemeClr val="tx1"/>
                </a:solidFill>
              </a:endParaRPr>
            </a:p>
          </p:txBody>
        </p:sp>
        <p:sp>
          <p:nvSpPr>
            <p:cNvPr id="7" name="Rectangle 6">
              <a:extLst>
                <a:ext uri="{FF2B5EF4-FFF2-40B4-BE49-F238E27FC236}">
                  <a16:creationId xmlns:a16="http://schemas.microsoft.com/office/drawing/2014/main" id="{79B64586-4211-1873-C1C2-4A3F0E0C21D1}"/>
                </a:ext>
              </a:extLst>
            </p:cNvPr>
            <p:cNvSpPr/>
            <p:nvPr/>
          </p:nvSpPr>
          <p:spPr>
            <a:xfrm>
              <a:off x="5779974" y="5769798"/>
              <a:ext cx="91440" cy="91440"/>
            </a:xfrm>
            <a:prstGeom prst="rect">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Sporadic </a:t>
              </a:r>
            </a:p>
          </p:txBody>
        </p:sp>
      </p:grpSp>
      <p:sp>
        <p:nvSpPr>
          <p:cNvPr id="3" name="TextBox 2">
            <a:extLst>
              <a:ext uri="{FF2B5EF4-FFF2-40B4-BE49-F238E27FC236}">
                <a16:creationId xmlns:a16="http://schemas.microsoft.com/office/drawing/2014/main" id="{5EB97E93-F28F-F06F-B1E3-AF46BF419522}"/>
              </a:ext>
            </a:extLst>
          </p:cNvPr>
          <p:cNvSpPr txBox="1"/>
          <p:nvPr/>
        </p:nvSpPr>
        <p:spPr>
          <a:xfrm>
            <a:off x="9494862" y="26061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17" name="TextBox 16">
            <a:extLst>
              <a:ext uri="{FF2B5EF4-FFF2-40B4-BE49-F238E27FC236}">
                <a16:creationId xmlns:a16="http://schemas.microsoft.com/office/drawing/2014/main" id="{3AAD7167-C4CE-3D8D-0F8D-F87E6FC1ABC0}"/>
              </a:ext>
            </a:extLst>
          </p:cNvPr>
          <p:cNvSpPr txBox="1"/>
          <p:nvPr/>
        </p:nvSpPr>
        <p:spPr>
          <a:xfrm>
            <a:off x="609600" y="3088434"/>
            <a:ext cx="2660602" cy="2025477"/>
          </a:xfrm>
          <a:prstGeom prst="rect">
            <a:avLst/>
          </a:prstGeom>
          <a:noFill/>
          <a:ln>
            <a:noFill/>
          </a:ln>
        </p:spPr>
        <p:txBody>
          <a:bodyPr vert="horz" wrap="square" lIns="91440" tIns="45720" rIns="91440" bIns="45720" rtlCol="0" anchor="t" anchorCtr="0" compatLnSpc="1">
            <a:noAutofit/>
          </a:bodyPr>
          <a:lstStyle/>
          <a:p>
            <a:r>
              <a:rPr lang="en-US" sz="1600" b="1">
                <a:solidFill>
                  <a:schemeClr val="accent2">
                    <a:lumMod val="75000"/>
                  </a:schemeClr>
                </a:solidFill>
              </a:rPr>
              <a:t>Mutations (changes)</a:t>
            </a:r>
            <a:r>
              <a:rPr lang="en-US" sz="1600">
                <a:solidFill>
                  <a:schemeClr val="accent2">
                    <a:lumMod val="75000"/>
                  </a:schemeClr>
                </a:solidFill>
              </a:rPr>
              <a:t> in more than a dozen genes have been found to cause </a:t>
            </a:r>
            <a:r>
              <a:rPr lang="en-US" sz="1600" b="1">
                <a:solidFill>
                  <a:schemeClr val="accent2">
                    <a:lumMod val="75000"/>
                  </a:schemeClr>
                </a:solidFill>
              </a:rPr>
              <a:t>familial ALS</a:t>
            </a:r>
            <a:r>
              <a:rPr lang="en-US" sz="1600" b="1" baseline="30000">
                <a:solidFill>
                  <a:schemeClr val="accent2">
                    <a:lumMod val="75000"/>
                  </a:schemeClr>
                </a:solidFill>
              </a:rPr>
              <a:t>2</a:t>
            </a:r>
            <a:r>
              <a:rPr lang="en-US" sz="1600">
                <a:solidFill>
                  <a:schemeClr val="accent2">
                    <a:lumMod val="75000"/>
                  </a:schemeClr>
                </a:solidFill>
              </a:rPr>
              <a:t> </a:t>
            </a:r>
          </a:p>
          <a:p>
            <a:pPr marL="285750" indent="-285750">
              <a:buFont typeface="Arial" panose="020B0604020202020204" pitchFamily="34" charset="0"/>
              <a:buChar char="•"/>
            </a:pPr>
            <a:r>
              <a:rPr lang="en-US" sz="1600">
                <a:solidFill>
                  <a:schemeClr val="accent2">
                    <a:lumMod val="75000"/>
                  </a:schemeClr>
                </a:solidFill>
              </a:rPr>
              <a:t>25% - 40% C9orf72 gene</a:t>
            </a:r>
          </a:p>
          <a:p>
            <a:pPr marL="285750" indent="-285750">
              <a:buFont typeface="Arial" panose="020B0604020202020204" pitchFamily="34" charset="0"/>
              <a:buChar char="•"/>
            </a:pPr>
            <a:r>
              <a:rPr lang="en-US" sz="1600">
                <a:solidFill>
                  <a:schemeClr val="accent2">
                    <a:lumMod val="75000"/>
                  </a:schemeClr>
                </a:solidFill>
              </a:rPr>
              <a:t>12% - 20% SOD1 gene</a:t>
            </a:r>
            <a:endParaRPr lang="en-US" sz="1400" kern="0">
              <a:solidFill>
                <a:schemeClr val="accent2">
                  <a:lumMod val="75000"/>
                </a:schemeClr>
              </a:solidFill>
            </a:endParaRPr>
          </a:p>
        </p:txBody>
      </p:sp>
      <p:grpSp>
        <p:nvGrpSpPr>
          <p:cNvPr id="30" name="Group 29">
            <a:extLst>
              <a:ext uri="{FF2B5EF4-FFF2-40B4-BE49-F238E27FC236}">
                <a16:creationId xmlns:a16="http://schemas.microsoft.com/office/drawing/2014/main" id="{3D35E8CE-517D-B630-36A2-5B8999325F53}"/>
              </a:ext>
            </a:extLst>
          </p:cNvPr>
          <p:cNvGrpSpPr/>
          <p:nvPr/>
        </p:nvGrpSpPr>
        <p:grpSpPr>
          <a:xfrm>
            <a:off x="6496204" y="2441285"/>
            <a:ext cx="593595" cy="614697"/>
            <a:chOff x="7007935" y="2404912"/>
            <a:chExt cx="593595" cy="614697"/>
          </a:xfrm>
        </p:grpSpPr>
        <p:sp>
          <p:nvSpPr>
            <p:cNvPr id="20" name="Flowchart: Connector 19">
              <a:extLst>
                <a:ext uri="{FF2B5EF4-FFF2-40B4-BE49-F238E27FC236}">
                  <a16:creationId xmlns:a16="http://schemas.microsoft.com/office/drawing/2014/main" id="{50C2CEC3-8180-D71D-F452-2D45E1237F53}"/>
                </a:ext>
              </a:extLst>
            </p:cNvPr>
            <p:cNvSpPr/>
            <p:nvPr/>
          </p:nvSpPr>
          <p:spPr>
            <a:xfrm>
              <a:off x="7007935" y="2404912"/>
              <a:ext cx="593595" cy="614697"/>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F05F16C-2A9C-5134-3C26-F2DACFB32848}"/>
                </a:ext>
              </a:extLst>
            </p:cNvPr>
            <p:cNvSpPr>
              <a:spLocks noChangeAspect="1"/>
            </p:cNvSpPr>
            <p:nvPr/>
          </p:nvSpPr>
          <p:spPr>
            <a:xfrm>
              <a:off x="7120294" y="2445984"/>
              <a:ext cx="368876" cy="500318"/>
            </a:xfrm>
            <a:custGeom>
              <a:avLst/>
              <a:gdLst>
                <a:gd name="connsiteX0" fmla="*/ 19291 w 510830"/>
                <a:gd name="connsiteY0" fmla="*/ 567700 h 658368"/>
                <a:gd name="connsiteX1" fmla="*/ 19291 w 510830"/>
                <a:gd name="connsiteY1" fmla="*/ 639080 h 658368"/>
                <a:gd name="connsiteX2" fmla="*/ 78818 w 510830"/>
                <a:gd name="connsiteY2" fmla="*/ 639080 h 658368"/>
                <a:gd name="connsiteX3" fmla="*/ 78818 w 510830"/>
                <a:gd name="connsiteY3" fmla="*/ 567700 h 658368"/>
                <a:gd name="connsiteX4" fmla="*/ 378034 w 510830"/>
                <a:gd name="connsiteY4" fmla="*/ 567698 h 658368"/>
                <a:gd name="connsiteX5" fmla="*/ 378034 w 510830"/>
                <a:gd name="connsiteY5" fmla="*/ 639078 h 658368"/>
                <a:gd name="connsiteX6" fmla="*/ 437562 w 510830"/>
                <a:gd name="connsiteY6" fmla="*/ 639078 h 658368"/>
                <a:gd name="connsiteX7" fmla="*/ 437562 w 510830"/>
                <a:gd name="connsiteY7" fmla="*/ 567698 h 658368"/>
                <a:gd name="connsiteX8" fmla="*/ 368390 w 510830"/>
                <a:gd name="connsiteY8" fmla="*/ 465967 h 658368"/>
                <a:gd name="connsiteX9" fmla="*/ 378034 w 510830"/>
                <a:gd name="connsiteY9" fmla="*/ 475611 h 658368"/>
                <a:gd name="connsiteX10" fmla="*/ 378034 w 510830"/>
                <a:gd name="connsiteY10" fmla="*/ 548407 h 658368"/>
                <a:gd name="connsiteX11" fmla="*/ 437562 w 510830"/>
                <a:gd name="connsiteY11" fmla="*/ 548407 h 658368"/>
                <a:gd name="connsiteX12" fmla="*/ 437562 w 510830"/>
                <a:gd name="connsiteY12" fmla="*/ 498116 h 658368"/>
                <a:gd name="connsiteX13" fmla="*/ 447206 w 510830"/>
                <a:gd name="connsiteY13" fmla="*/ 488472 h 658368"/>
                <a:gd name="connsiteX14" fmla="*/ 456851 w 510830"/>
                <a:gd name="connsiteY14" fmla="*/ 498116 h 658368"/>
                <a:gd name="connsiteX15" fmla="*/ 456851 w 510830"/>
                <a:gd name="connsiteY15" fmla="*/ 648722 h 658368"/>
                <a:gd name="connsiteX16" fmla="*/ 447206 w 510830"/>
                <a:gd name="connsiteY16" fmla="*/ 658366 h 658368"/>
                <a:gd name="connsiteX17" fmla="*/ 188955 w 510830"/>
                <a:gd name="connsiteY17" fmla="*/ 658366 h 658368"/>
                <a:gd name="connsiteX18" fmla="*/ 179311 w 510830"/>
                <a:gd name="connsiteY18" fmla="*/ 648722 h 658368"/>
                <a:gd name="connsiteX19" fmla="*/ 188955 w 510830"/>
                <a:gd name="connsiteY19" fmla="*/ 639078 h 658368"/>
                <a:gd name="connsiteX20" fmla="*/ 358746 w 510830"/>
                <a:gd name="connsiteY20" fmla="*/ 639078 h 658368"/>
                <a:gd name="connsiteX21" fmla="*/ 358746 w 510830"/>
                <a:gd name="connsiteY21" fmla="*/ 475611 h 658368"/>
                <a:gd name="connsiteX22" fmla="*/ 368390 w 510830"/>
                <a:gd name="connsiteY22" fmla="*/ 465967 h 658368"/>
                <a:gd name="connsiteX23" fmla="*/ 266078 w 510830"/>
                <a:gd name="connsiteY23" fmla="*/ 302725 h 658368"/>
                <a:gd name="connsiteX24" fmla="*/ 190678 w 510830"/>
                <a:gd name="connsiteY24" fmla="*/ 302738 h 658368"/>
                <a:gd name="connsiteX25" fmla="*/ 189713 w 510830"/>
                <a:gd name="connsiteY25" fmla="*/ 325914 h 658368"/>
                <a:gd name="connsiteX26" fmla="*/ 189598 w 510830"/>
                <a:gd name="connsiteY26" fmla="*/ 326173 h 658368"/>
                <a:gd name="connsiteX27" fmla="*/ 184772 w 510830"/>
                <a:gd name="connsiteY27" fmla="*/ 330626 h 658368"/>
                <a:gd name="connsiteX28" fmla="*/ 164283 w 510830"/>
                <a:gd name="connsiteY28" fmla="*/ 339196 h 658368"/>
                <a:gd name="connsiteX29" fmla="*/ 228427 w 510830"/>
                <a:gd name="connsiteY29" fmla="*/ 369534 h 658368"/>
                <a:gd name="connsiteX30" fmla="*/ 292570 w 510830"/>
                <a:gd name="connsiteY30" fmla="*/ 339195 h 658368"/>
                <a:gd name="connsiteX31" fmla="*/ 272034 w 510830"/>
                <a:gd name="connsiteY31" fmla="*/ 330604 h 658368"/>
                <a:gd name="connsiteX32" fmla="*/ 266112 w 510830"/>
                <a:gd name="connsiteY32" fmla="*/ 321725 h 658368"/>
                <a:gd name="connsiteX33" fmla="*/ 444184 w 510830"/>
                <a:gd name="connsiteY33" fmla="*/ 202759 h 658368"/>
                <a:gd name="connsiteX34" fmla="*/ 433040 w 510830"/>
                <a:gd name="connsiteY34" fmla="*/ 213903 h 658368"/>
                <a:gd name="connsiteX35" fmla="*/ 444184 w 510830"/>
                <a:gd name="connsiteY35" fmla="*/ 225048 h 658368"/>
                <a:gd name="connsiteX36" fmla="*/ 455329 w 510830"/>
                <a:gd name="connsiteY36" fmla="*/ 213903 h 658368"/>
                <a:gd name="connsiteX37" fmla="*/ 444184 w 510830"/>
                <a:gd name="connsiteY37" fmla="*/ 202759 h 658368"/>
                <a:gd name="connsiteX38" fmla="*/ 444184 w 510830"/>
                <a:gd name="connsiteY38" fmla="*/ 183470 h 658368"/>
                <a:gd name="connsiteX39" fmla="*/ 474617 w 510830"/>
                <a:gd name="connsiteY39" fmla="*/ 213903 h 658368"/>
                <a:gd name="connsiteX40" fmla="*/ 444184 w 510830"/>
                <a:gd name="connsiteY40" fmla="*/ 244336 h 658368"/>
                <a:gd name="connsiteX41" fmla="*/ 413750 w 510830"/>
                <a:gd name="connsiteY41" fmla="*/ 213903 h 658368"/>
                <a:gd name="connsiteX42" fmla="*/ 444184 w 510830"/>
                <a:gd name="connsiteY42" fmla="*/ 183470 h 658368"/>
                <a:gd name="connsiteX43" fmla="*/ 134302 w 510830"/>
                <a:gd name="connsiteY43" fmla="*/ 164666 h 658368"/>
                <a:gd name="connsiteX44" fmla="*/ 121559 w 510830"/>
                <a:gd name="connsiteY44" fmla="*/ 168787 h 658368"/>
                <a:gd name="connsiteX45" fmla="*/ 134302 w 510830"/>
                <a:gd name="connsiteY45" fmla="*/ 209969 h 658368"/>
                <a:gd name="connsiteX46" fmla="*/ 322422 w 510830"/>
                <a:gd name="connsiteY46" fmla="*/ 164664 h 658368"/>
                <a:gd name="connsiteX47" fmla="*/ 322422 w 510830"/>
                <a:gd name="connsiteY47" fmla="*/ 209969 h 658368"/>
                <a:gd name="connsiteX48" fmla="*/ 344813 w 510830"/>
                <a:gd name="connsiteY48" fmla="*/ 187314 h 658368"/>
                <a:gd name="connsiteX49" fmla="*/ 322422 w 510830"/>
                <a:gd name="connsiteY49" fmla="*/ 164664 h 658368"/>
                <a:gd name="connsiteX50" fmla="*/ 278184 w 510830"/>
                <a:gd name="connsiteY50" fmla="*/ 118140 h 658368"/>
                <a:gd name="connsiteX51" fmla="*/ 153592 w 510830"/>
                <a:gd name="connsiteY51" fmla="*/ 151725 h 658368"/>
                <a:gd name="connsiteX52" fmla="*/ 153592 w 510830"/>
                <a:gd name="connsiteY52" fmla="*/ 217332 h 658368"/>
                <a:gd name="connsiteX53" fmla="*/ 219409 w 510830"/>
                <a:gd name="connsiteY53" fmla="*/ 290484 h 658368"/>
                <a:gd name="connsiteX54" fmla="*/ 303133 w 510830"/>
                <a:gd name="connsiteY54" fmla="*/ 217330 h 658368"/>
                <a:gd name="connsiteX55" fmla="*/ 303133 w 510830"/>
                <a:gd name="connsiteY55" fmla="*/ 144957 h 658368"/>
                <a:gd name="connsiteX56" fmla="*/ 433004 w 510830"/>
                <a:gd name="connsiteY56" fmla="*/ 85521 h 658368"/>
                <a:gd name="connsiteX57" fmla="*/ 433004 w 510830"/>
                <a:gd name="connsiteY57" fmla="*/ 160575 h 658368"/>
                <a:gd name="connsiteX58" fmla="*/ 426884 w 510830"/>
                <a:gd name="connsiteY58" fmla="*/ 169552 h 658368"/>
                <a:gd name="connsiteX59" fmla="*/ 396825 w 510830"/>
                <a:gd name="connsiteY59" fmla="*/ 213635 h 658368"/>
                <a:gd name="connsiteX60" fmla="*/ 444183 w 510830"/>
                <a:gd name="connsiteY60" fmla="*/ 260994 h 658368"/>
                <a:gd name="connsiteX61" fmla="*/ 491541 w 510830"/>
                <a:gd name="connsiteY61" fmla="*/ 213634 h 658368"/>
                <a:gd name="connsiteX62" fmla="*/ 461482 w 510830"/>
                <a:gd name="connsiteY62" fmla="*/ 169551 h 658368"/>
                <a:gd name="connsiteX63" fmla="*/ 455363 w 510830"/>
                <a:gd name="connsiteY63" fmla="*/ 160574 h 658368"/>
                <a:gd name="connsiteX64" fmla="*/ 455363 w 510830"/>
                <a:gd name="connsiteY64" fmla="*/ 85521 h 658368"/>
                <a:gd name="connsiteX65" fmla="*/ 228360 w 510830"/>
                <a:gd name="connsiteY65" fmla="*/ 19290 h 658368"/>
                <a:gd name="connsiteX66" fmla="*/ 124738 w 510830"/>
                <a:gd name="connsiteY66" fmla="*/ 122912 h 658368"/>
                <a:gd name="connsiteX67" fmla="*/ 124738 w 510830"/>
                <a:gd name="connsiteY67" fmla="*/ 146518 h 658368"/>
                <a:gd name="connsiteX68" fmla="*/ 134302 w 510830"/>
                <a:gd name="connsiteY68" fmla="*/ 145367 h 658368"/>
                <a:gd name="connsiteX69" fmla="*/ 137552 w 510830"/>
                <a:gd name="connsiteY69" fmla="*/ 133946 h 658368"/>
                <a:gd name="connsiteX70" fmla="*/ 164841 w 510830"/>
                <a:gd name="connsiteY70" fmla="*/ 132780 h 658368"/>
                <a:gd name="connsiteX71" fmla="*/ 273798 w 510830"/>
                <a:gd name="connsiteY71" fmla="*/ 97803 h 658368"/>
                <a:gd name="connsiteX72" fmla="*/ 274017 w 510830"/>
                <a:gd name="connsiteY72" fmla="*/ 97654 h 658368"/>
                <a:gd name="connsiteX73" fmla="*/ 286663 w 510830"/>
                <a:gd name="connsiteY73" fmla="*/ 98937 h 658368"/>
                <a:gd name="connsiteX74" fmla="*/ 319839 w 510830"/>
                <a:gd name="connsiteY74" fmla="*/ 134597 h 658368"/>
                <a:gd name="connsiteX75" fmla="*/ 322422 w 510830"/>
                <a:gd name="connsiteY75" fmla="*/ 145366 h 658368"/>
                <a:gd name="connsiteX76" fmla="*/ 331983 w 510830"/>
                <a:gd name="connsiteY76" fmla="*/ 146516 h 658368"/>
                <a:gd name="connsiteX77" fmla="*/ 331983 w 510830"/>
                <a:gd name="connsiteY77" fmla="*/ 122912 h 658368"/>
                <a:gd name="connsiteX78" fmla="*/ 228360 w 510830"/>
                <a:gd name="connsiteY78" fmla="*/ 19290 h 658368"/>
                <a:gd name="connsiteX79" fmla="*/ 444181 w 510830"/>
                <a:gd name="connsiteY79" fmla="*/ 19289 h 658368"/>
                <a:gd name="connsiteX80" fmla="*/ 433003 w 510830"/>
                <a:gd name="connsiteY80" fmla="*/ 30465 h 658368"/>
                <a:gd name="connsiteX81" fmla="*/ 433001 w 510830"/>
                <a:gd name="connsiteY81" fmla="*/ 30465 h 658368"/>
                <a:gd name="connsiteX82" fmla="*/ 433001 w 510830"/>
                <a:gd name="connsiteY82" fmla="*/ 66231 h 658368"/>
                <a:gd name="connsiteX83" fmla="*/ 455360 w 510830"/>
                <a:gd name="connsiteY83" fmla="*/ 66231 h 658368"/>
                <a:gd name="connsiteX84" fmla="*/ 455360 w 510830"/>
                <a:gd name="connsiteY84" fmla="*/ 30465 h 658368"/>
                <a:gd name="connsiteX85" fmla="*/ 444181 w 510830"/>
                <a:gd name="connsiteY85" fmla="*/ 19289 h 658368"/>
                <a:gd name="connsiteX86" fmla="*/ 444183 w 510830"/>
                <a:gd name="connsiteY86" fmla="*/ 0 h 658368"/>
                <a:gd name="connsiteX87" fmla="*/ 474651 w 510830"/>
                <a:gd name="connsiteY87" fmla="*/ 30465 h 658368"/>
                <a:gd name="connsiteX88" fmla="*/ 474651 w 510830"/>
                <a:gd name="connsiteY88" fmla="*/ 154352 h 658368"/>
                <a:gd name="connsiteX89" fmla="*/ 510830 w 510830"/>
                <a:gd name="connsiteY89" fmla="*/ 213635 h 658368"/>
                <a:gd name="connsiteX90" fmla="*/ 444183 w 510830"/>
                <a:gd name="connsiteY90" fmla="*/ 280284 h 658368"/>
                <a:gd name="connsiteX91" fmla="*/ 377535 w 510830"/>
                <a:gd name="connsiteY91" fmla="*/ 213635 h 658368"/>
                <a:gd name="connsiteX92" fmla="*/ 413716 w 510830"/>
                <a:gd name="connsiteY92" fmla="*/ 154352 h 658368"/>
                <a:gd name="connsiteX93" fmla="*/ 413716 w 510830"/>
                <a:gd name="connsiteY93" fmla="*/ 30465 h 658368"/>
                <a:gd name="connsiteX94" fmla="*/ 444183 w 510830"/>
                <a:gd name="connsiteY94" fmla="*/ 0 h 658368"/>
                <a:gd name="connsiteX95" fmla="*/ 228360 w 510830"/>
                <a:gd name="connsiteY95" fmla="*/ 0 h 658368"/>
                <a:gd name="connsiteX96" fmla="*/ 351272 w 510830"/>
                <a:gd name="connsiteY96" fmla="*/ 122912 h 658368"/>
                <a:gd name="connsiteX97" fmla="*/ 351272 w 510830"/>
                <a:gd name="connsiteY97" fmla="*/ 157163 h 658368"/>
                <a:gd name="connsiteX98" fmla="*/ 364102 w 510830"/>
                <a:gd name="connsiteY98" fmla="*/ 187315 h 658368"/>
                <a:gd name="connsiteX99" fmla="*/ 322155 w 510830"/>
                <a:gd name="connsiteY99" fmla="*/ 229261 h 658368"/>
                <a:gd name="connsiteX100" fmla="*/ 321632 w 510830"/>
                <a:gd name="connsiteY100" fmla="*/ 229242 h 658368"/>
                <a:gd name="connsiteX101" fmla="*/ 285342 w 510830"/>
                <a:gd name="connsiteY101" fmla="*/ 291517 h 658368"/>
                <a:gd name="connsiteX102" fmla="*/ 285388 w 510830"/>
                <a:gd name="connsiteY102" fmla="*/ 315284 h 658368"/>
                <a:gd name="connsiteX103" fmla="*/ 404620 w 510830"/>
                <a:gd name="connsiteY103" fmla="*/ 365158 h 658368"/>
                <a:gd name="connsiteX104" fmla="*/ 456851 w 510830"/>
                <a:gd name="connsiteY104" fmla="*/ 445885 h 658368"/>
                <a:gd name="connsiteX105" fmla="*/ 456851 w 510830"/>
                <a:gd name="connsiteY105" fmla="*/ 453108 h 658368"/>
                <a:gd name="connsiteX106" fmla="*/ 447207 w 510830"/>
                <a:gd name="connsiteY106" fmla="*/ 462752 h 658368"/>
                <a:gd name="connsiteX107" fmla="*/ 437563 w 510830"/>
                <a:gd name="connsiteY107" fmla="*/ 453108 h 658368"/>
                <a:gd name="connsiteX108" fmla="*/ 437563 w 510830"/>
                <a:gd name="connsiteY108" fmla="*/ 445885 h 658368"/>
                <a:gd name="connsiteX109" fmla="*/ 397231 w 510830"/>
                <a:gd name="connsiteY109" fmla="*/ 382975 h 658368"/>
                <a:gd name="connsiteX110" fmla="*/ 310973 w 510830"/>
                <a:gd name="connsiteY110" fmla="*/ 346892 h 658368"/>
                <a:gd name="connsiteX111" fmla="*/ 228427 w 510830"/>
                <a:gd name="connsiteY111" fmla="*/ 388823 h 658368"/>
                <a:gd name="connsiteX112" fmla="*/ 145880 w 510830"/>
                <a:gd name="connsiteY112" fmla="*/ 346892 h 658368"/>
                <a:gd name="connsiteX113" fmla="*/ 59677 w 510830"/>
                <a:gd name="connsiteY113" fmla="*/ 382952 h 658368"/>
                <a:gd name="connsiteX114" fmla="*/ 19291 w 510830"/>
                <a:gd name="connsiteY114" fmla="*/ 445884 h 658368"/>
                <a:gd name="connsiteX115" fmla="*/ 19291 w 510830"/>
                <a:gd name="connsiteY115" fmla="*/ 548409 h 658368"/>
                <a:gd name="connsiteX116" fmla="*/ 78819 w 510830"/>
                <a:gd name="connsiteY116" fmla="*/ 548409 h 658368"/>
                <a:gd name="connsiteX117" fmla="*/ 78819 w 510830"/>
                <a:gd name="connsiteY117" fmla="*/ 475613 h 658368"/>
                <a:gd name="connsiteX118" fmla="*/ 88463 w 510830"/>
                <a:gd name="connsiteY118" fmla="*/ 465969 h 658368"/>
                <a:gd name="connsiteX119" fmla="*/ 98108 w 510830"/>
                <a:gd name="connsiteY119" fmla="*/ 475613 h 658368"/>
                <a:gd name="connsiteX120" fmla="*/ 98108 w 510830"/>
                <a:gd name="connsiteY120" fmla="*/ 639080 h 658368"/>
                <a:gd name="connsiteX121" fmla="*/ 143946 w 510830"/>
                <a:gd name="connsiteY121" fmla="*/ 639080 h 658368"/>
                <a:gd name="connsiteX122" fmla="*/ 153590 w 510830"/>
                <a:gd name="connsiteY122" fmla="*/ 648724 h 658368"/>
                <a:gd name="connsiteX123" fmla="*/ 143946 w 510830"/>
                <a:gd name="connsiteY123" fmla="*/ 658368 h 658368"/>
                <a:gd name="connsiteX124" fmla="*/ 9644 w 510830"/>
                <a:gd name="connsiteY124" fmla="*/ 658368 h 658368"/>
                <a:gd name="connsiteX125" fmla="*/ 0 w 510830"/>
                <a:gd name="connsiteY125" fmla="*/ 648724 h 658368"/>
                <a:gd name="connsiteX126" fmla="*/ 0 w 510830"/>
                <a:gd name="connsiteY126" fmla="*/ 445885 h 658368"/>
                <a:gd name="connsiteX127" fmla="*/ 52285 w 510830"/>
                <a:gd name="connsiteY127" fmla="*/ 365135 h 658368"/>
                <a:gd name="connsiteX128" fmla="*/ 171387 w 510830"/>
                <a:gd name="connsiteY128" fmla="*/ 315315 h 658368"/>
                <a:gd name="connsiteX129" fmla="*/ 171387 w 510830"/>
                <a:gd name="connsiteY129" fmla="*/ 291521 h 658368"/>
                <a:gd name="connsiteX130" fmla="*/ 135092 w 510830"/>
                <a:gd name="connsiteY130" fmla="*/ 229241 h 658368"/>
                <a:gd name="connsiteX131" fmla="*/ 134569 w 510830"/>
                <a:gd name="connsiteY131" fmla="*/ 229260 h 658368"/>
                <a:gd name="connsiteX132" fmla="*/ 105449 w 510830"/>
                <a:gd name="connsiteY132" fmla="*/ 157165 h 658368"/>
                <a:gd name="connsiteX133" fmla="*/ 105449 w 510830"/>
                <a:gd name="connsiteY133" fmla="*/ 122912 h 658368"/>
                <a:gd name="connsiteX134" fmla="*/ 228360 w 510830"/>
                <a:gd name="connsiteY134" fmla="*/ 0 h 6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510830" h="658368">
                  <a:moveTo>
                    <a:pt x="19291" y="567700"/>
                  </a:moveTo>
                  <a:lnTo>
                    <a:pt x="19291" y="639080"/>
                  </a:lnTo>
                  <a:lnTo>
                    <a:pt x="78818" y="639080"/>
                  </a:lnTo>
                  <a:lnTo>
                    <a:pt x="78818" y="567700"/>
                  </a:lnTo>
                  <a:close/>
                  <a:moveTo>
                    <a:pt x="378034" y="567698"/>
                  </a:moveTo>
                  <a:lnTo>
                    <a:pt x="378034" y="639078"/>
                  </a:lnTo>
                  <a:lnTo>
                    <a:pt x="437562" y="639078"/>
                  </a:lnTo>
                  <a:lnTo>
                    <a:pt x="437562" y="567698"/>
                  </a:lnTo>
                  <a:close/>
                  <a:moveTo>
                    <a:pt x="368390" y="465967"/>
                  </a:moveTo>
                  <a:cubicBezTo>
                    <a:pt x="373718" y="465967"/>
                    <a:pt x="378034" y="470284"/>
                    <a:pt x="378034" y="475611"/>
                  </a:cubicBezTo>
                  <a:lnTo>
                    <a:pt x="378034" y="548407"/>
                  </a:lnTo>
                  <a:lnTo>
                    <a:pt x="437562" y="548407"/>
                  </a:lnTo>
                  <a:lnTo>
                    <a:pt x="437562" y="498116"/>
                  </a:lnTo>
                  <a:cubicBezTo>
                    <a:pt x="437562" y="492788"/>
                    <a:pt x="441880" y="488472"/>
                    <a:pt x="447206" y="488472"/>
                  </a:cubicBezTo>
                  <a:cubicBezTo>
                    <a:pt x="452534" y="488472"/>
                    <a:pt x="456851" y="492788"/>
                    <a:pt x="456851" y="498116"/>
                  </a:cubicBezTo>
                  <a:cubicBezTo>
                    <a:pt x="456851" y="517597"/>
                    <a:pt x="456851" y="634332"/>
                    <a:pt x="456851" y="648722"/>
                  </a:cubicBezTo>
                  <a:cubicBezTo>
                    <a:pt x="456851" y="654050"/>
                    <a:pt x="452534" y="658366"/>
                    <a:pt x="447206" y="658366"/>
                  </a:cubicBezTo>
                  <a:cubicBezTo>
                    <a:pt x="439463" y="658366"/>
                    <a:pt x="202685" y="658366"/>
                    <a:pt x="188955" y="658366"/>
                  </a:cubicBezTo>
                  <a:cubicBezTo>
                    <a:pt x="183629" y="658366"/>
                    <a:pt x="179311" y="654050"/>
                    <a:pt x="179311" y="648722"/>
                  </a:cubicBezTo>
                  <a:cubicBezTo>
                    <a:pt x="179311" y="643395"/>
                    <a:pt x="183629" y="639078"/>
                    <a:pt x="188955" y="639078"/>
                  </a:cubicBezTo>
                  <a:lnTo>
                    <a:pt x="358746" y="639078"/>
                  </a:lnTo>
                  <a:cubicBezTo>
                    <a:pt x="358746" y="632916"/>
                    <a:pt x="358746" y="483188"/>
                    <a:pt x="358746" y="475611"/>
                  </a:cubicBezTo>
                  <a:cubicBezTo>
                    <a:pt x="358746" y="470284"/>
                    <a:pt x="363063" y="465967"/>
                    <a:pt x="368390" y="465967"/>
                  </a:cubicBezTo>
                  <a:close/>
                  <a:moveTo>
                    <a:pt x="266078" y="302725"/>
                  </a:moveTo>
                  <a:cubicBezTo>
                    <a:pt x="243255" y="312500"/>
                    <a:pt x="214559" y="312958"/>
                    <a:pt x="190678" y="302738"/>
                  </a:cubicBezTo>
                  <a:cubicBezTo>
                    <a:pt x="190678" y="322167"/>
                    <a:pt x="191101" y="323040"/>
                    <a:pt x="189713" y="325914"/>
                  </a:cubicBezTo>
                  <a:cubicBezTo>
                    <a:pt x="189672" y="325999"/>
                    <a:pt x="189641" y="326088"/>
                    <a:pt x="189598" y="326173"/>
                  </a:cubicBezTo>
                  <a:cubicBezTo>
                    <a:pt x="188569" y="328157"/>
                    <a:pt x="186874" y="329746"/>
                    <a:pt x="184772" y="330626"/>
                  </a:cubicBezTo>
                  <a:lnTo>
                    <a:pt x="164283" y="339196"/>
                  </a:lnTo>
                  <a:cubicBezTo>
                    <a:pt x="179943" y="358370"/>
                    <a:pt x="203198" y="369534"/>
                    <a:pt x="228427" y="369534"/>
                  </a:cubicBezTo>
                  <a:cubicBezTo>
                    <a:pt x="253655" y="369534"/>
                    <a:pt x="276910" y="358372"/>
                    <a:pt x="292570" y="339195"/>
                  </a:cubicBezTo>
                  <a:lnTo>
                    <a:pt x="272034" y="330604"/>
                  </a:lnTo>
                  <a:cubicBezTo>
                    <a:pt x="268453" y="329106"/>
                    <a:pt x="266120" y="325608"/>
                    <a:pt x="266112" y="321725"/>
                  </a:cubicBezTo>
                  <a:close/>
                  <a:moveTo>
                    <a:pt x="444184" y="202759"/>
                  </a:moveTo>
                  <a:cubicBezTo>
                    <a:pt x="438039" y="202759"/>
                    <a:pt x="433040" y="207759"/>
                    <a:pt x="433040" y="213903"/>
                  </a:cubicBezTo>
                  <a:cubicBezTo>
                    <a:pt x="433040" y="220048"/>
                    <a:pt x="438039" y="225048"/>
                    <a:pt x="444184" y="225048"/>
                  </a:cubicBezTo>
                  <a:cubicBezTo>
                    <a:pt x="450328" y="225048"/>
                    <a:pt x="455328" y="220047"/>
                    <a:pt x="455329" y="213903"/>
                  </a:cubicBezTo>
                  <a:cubicBezTo>
                    <a:pt x="455329" y="207758"/>
                    <a:pt x="450328" y="202759"/>
                    <a:pt x="444184" y="202759"/>
                  </a:cubicBezTo>
                  <a:close/>
                  <a:moveTo>
                    <a:pt x="444184" y="183470"/>
                  </a:moveTo>
                  <a:cubicBezTo>
                    <a:pt x="460966" y="183470"/>
                    <a:pt x="474617" y="197123"/>
                    <a:pt x="474617" y="213903"/>
                  </a:cubicBezTo>
                  <a:cubicBezTo>
                    <a:pt x="474617" y="230684"/>
                    <a:pt x="460965" y="244336"/>
                    <a:pt x="444184" y="244336"/>
                  </a:cubicBezTo>
                  <a:cubicBezTo>
                    <a:pt x="427404" y="244336"/>
                    <a:pt x="413750" y="230684"/>
                    <a:pt x="413750" y="213903"/>
                  </a:cubicBezTo>
                  <a:cubicBezTo>
                    <a:pt x="413750" y="197123"/>
                    <a:pt x="427403" y="183470"/>
                    <a:pt x="444184" y="183470"/>
                  </a:cubicBezTo>
                  <a:close/>
                  <a:moveTo>
                    <a:pt x="134302" y="164666"/>
                  </a:moveTo>
                  <a:cubicBezTo>
                    <a:pt x="129606" y="164747"/>
                    <a:pt x="125291" y="166144"/>
                    <a:pt x="121559" y="168787"/>
                  </a:cubicBezTo>
                  <a:cubicBezTo>
                    <a:pt x="103598" y="181440"/>
                    <a:pt x="112432" y="209713"/>
                    <a:pt x="134302" y="209969"/>
                  </a:cubicBezTo>
                  <a:close/>
                  <a:moveTo>
                    <a:pt x="322422" y="164664"/>
                  </a:moveTo>
                  <a:lnTo>
                    <a:pt x="322422" y="209969"/>
                  </a:lnTo>
                  <a:cubicBezTo>
                    <a:pt x="334793" y="209825"/>
                    <a:pt x="344813" y="199718"/>
                    <a:pt x="344813" y="187314"/>
                  </a:cubicBezTo>
                  <a:cubicBezTo>
                    <a:pt x="344813" y="175218"/>
                    <a:pt x="335164" y="164884"/>
                    <a:pt x="322422" y="164664"/>
                  </a:cubicBezTo>
                  <a:close/>
                  <a:moveTo>
                    <a:pt x="278184" y="118140"/>
                  </a:moveTo>
                  <a:cubicBezTo>
                    <a:pt x="242833" y="140736"/>
                    <a:pt x="197497" y="154406"/>
                    <a:pt x="153592" y="151725"/>
                  </a:cubicBezTo>
                  <a:cubicBezTo>
                    <a:pt x="153592" y="165941"/>
                    <a:pt x="153592" y="203476"/>
                    <a:pt x="153592" y="217332"/>
                  </a:cubicBezTo>
                  <a:cubicBezTo>
                    <a:pt x="153592" y="255357"/>
                    <a:pt x="182564" y="286635"/>
                    <a:pt x="219409" y="290484"/>
                  </a:cubicBezTo>
                  <a:cubicBezTo>
                    <a:pt x="266524" y="295498"/>
                    <a:pt x="303133" y="260067"/>
                    <a:pt x="303133" y="217330"/>
                  </a:cubicBezTo>
                  <a:cubicBezTo>
                    <a:pt x="303133" y="208844"/>
                    <a:pt x="303133" y="153805"/>
                    <a:pt x="303133" y="144957"/>
                  </a:cubicBezTo>
                  <a:close/>
                  <a:moveTo>
                    <a:pt x="433004" y="85521"/>
                  </a:moveTo>
                  <a:lnTo>
                    <a:pt x="433004" y="160575"/>
                  </a:lnTo>
                  <a:cubicBezTo>
                    <a:pt x="433004" y="164541"/>
                    <a:pt x="430576" y="168102"/>
                    <a:pt x="426884" y="169552"/>
                  </a:cubicBezTo>
                  <a:cubicBezTo>
                    <a:pt x="408624" y="176721"/>
                    <a:pt x="396825" y="194026"/>
                    <a:pt x="396825" y="213635"/>
                  </a:cubicBezTo>
                  <a:cubicBezTo>
                    <a:pt x="396825" y="239749"/>
                    <a:pt x="418070" y="260994"/>
                    <a:pt x="444183" y="260994"/>
                  </a:cubicBezTo>
                  <a:cubicBezTo>
                    <a:pt x="470296" y="260994"/>
                    <a:pt x="491541" y="239749"/>
                    <a:pt x="491541" y="213634"/>
                  </a:cubicBezTo>
                  <a:cubicBezTo>
                    <a:pt x="491541" y="194025"/>
                    <a:pt x="479743" y="176720"/>
                    <a:pt x="461482" y="169551"/>
                  </a:cubicBezTo>
                  <a:cubicBezTo>
                    <a:pt x="457790" y="168102"/>
                    <a:pt x="455363" y="164540"/>
                    <a:pt x="455363" y="160574"/>
                  </a:cubicBezTo>
                  <a:lnTo>
                    <a:pt x="455363" y="85521"/>
                  </a:lnTo>
                  <a:close/>
                  <a:moveTo>
                    <a:pt x="228360" y="19290"/>
                  </a:moveTo>
                  <a:cubicBezTo>
                    <a:pt x="171222" y="19290"/>
                    <a:pt x="124738" y="65774"/>
                    <a:pt x="124738" y="122912"/>
                  </a:cubicBezTo>
                  <a:lnTo>
                    <a:pt x="124738" y="146518"/>
                  </a:lnTo>
                  <a:cubicBezTo>
                    <a:pt x="127517" y="145857"/>
                    <a:pt x="131032" y="145388"/>
                    <a:pt x="134302" y="145367"/>
                  </a:cubicBezTo>
                  <a:cubicBezTo>
                    <a:pt x="134302" y="141107"/>
                    <a:pt x="133793" y="137277"/>
                    <a:pt x="137552" y="133946"/>
                  </a:cubicBezTo>
                  <a:cubicBezTo>
                    <a:pt x="142574" y="129498"/>
                    <a:pt x="144937" y="132780"/>
                    <a:pt x="164841" y="132780"/>
                  </a:cubicBezTo>
                  <a:cubicBezTo>
                    <a:pt x="226524" y="132780"/>
                    <a:pt x="273332" y="98153"/>
                    <a:pt x="273798" y="97803"/>
                  </a:cubicBezTo>
                  <a:cubicBezTo>
                    <a:pt x="273870" y="97749"/>
                    <a:pt x="273945" y="97705"/>
                    <a:pt x="274017" y="97654"/>
                  </a:cubicBezTo>
                  <a:cubicBezTo>
                    <a:pt x="277946" y="94857"/>
                    <a:pt x="283360" y="95385"/>
                    <a:pt x="286663" y="98937"/>
                  </a:cubicBezTo>
                  <a:lnTo>
                    <a:pt x="319839" y="134597"/>
                  </a:lnTo>
                  <a:cubicBezTo>
                    <a:pt x="322862" y="137846"/>
                    <a:pt x="322422" y="141049"/>
                    <a:pt x="322422" y="145366"/>
                  </a:cubicBezTo>
                  <a:cubicBezTo>
                    <a:pt x="325720" y="145388"/>
                    <a:pt x="329314" y="145875"/>
                    <a:pt x="331983" y="146516"/>
                  </a:cubicBezTo>
                  <a:lnTo>
                    <a:pt x="331983" y="122912"/>
                  </a:lnTo>
                  <a:cubicBezTo>
                    <a:pt x="331983" y="65774"/>
                    <a:pt x="285498" y="19290"/>
                    <a:pt x="228360" y="19290"/>
                  </a:cubicBezTo>
                  <a:close/>
                  <a:moveTo>
                    <a:pt x="444181" y="19289"/>
                  </a:moveTo>
                  <a:cubicBezTo>
                    <a:pt x="438016" y="19289"/>
                    <a:pt x="433003" y="24303"/>
                    <a:pt x="433003" y="30465"/>
                  </a:cubicBezTo>
                  <a:lnTo>
                    <a:pt x="433001" y="30465"/>
                  </a:lnTo>
                  <a:lnTo>
                    <a:pt x="433001" y="66231"/>
                  </a:lnTo>
                  <a:lnTo>
                    <a:pt x="455360" y="66231"/>
                  </a:lnTo>
                  <a:lnTo>
                    <a:pt x="455360" y="30465"/>
                  </a:lnTo>
                  <a:cubicBezTo>
                    <a:pt x="455360" y="24302"/>
                    <a:pt x="450345" y="19289"/>
                    <a:pt x="444181" y="19289"/>
                  </a:cubicBezTo>
                  <a:close/>
                  <a:moveTo>
                    <a:pt x="444183" y="0"/>
                  </a:moveTo>
                  <a:cubicBezTo>
                    <a:pt x="460983" y="0"/>
                    <a:pt x="474651" y="13668"/>
                    <a:pt x="474651" y="30465"/>
                  </a:cubicBezTo>
                  <a:cubicBezTo>
                    <a:pt x="474651" y="41773"/>
                    <a:pt x="474651" y="140640"/>
                    <a:pt x="474651" y="154352"/>
                  </a:cubicBezTo>
                  <a:cubicBezTo>
                    <a:pt x="496832" y="165693"/>
                    <a:pt x="510830" y="188296"/>
                    <a:pt x="510830" y="213635"/>
                  </a:cubicBezTo>
                  <a:cubicBezTo>
                    <a:pt x="510830" y="250386"/>
                    <a:pt x="480932" y="280284"/>
                    <a:pt x="444183" y="280284"/>
                  </a:cubicBezTo>
                  <a:cubicBezTo>
                    <a:pt x="407433" y="280284"/>
                    <a:pt x="377535" y="250386"/>
                    <a:pt x="377535" y="213635"/>
                  </a:cubicBezTo>
                  <a:cubicBezTo>
                    <a:pt x="377535" y="188296"/>
                    <a:pt x="391533" y="165692"/>
                    <a:pt x="413716" y="154352"/>
                  </a:cubicBezTo>
                  <a:cubicBezTo>
                    <a:pt x="413716" y="140638"/>
                    <a:pt x="413716" y="41773"/>
                    <a:pt x="413716" y="30465"/>
                  </a:cubicBezTo>
                  <a:cubicBezTo>
                    <a:pt x="413716" y="13668"/>
                    <a:pt x="427382" y="0"/>
                    <a:pt x="444183" y="0"/>
                  </a:cubicBezTo>
                  <a:close/>
                  <a:moveTo>
                    <a:pt x="228360" y="0"/>
                  </a:moveTo>
                  <a:cubicBezTo>
                    <a:pt x="296134" y="0"/>
                    <a:pt x="351272" y="55139"/>
                    <a:pt x="351272" y="122912"/>
                  </a:cubicBezTo>
                  <a:lnTo>
                    <a:pt x="351272" y="157163"/>
                  </a:lnTo>
                  <a:cubicBezTo>
                    <a:pt x="359175" y="164794"/>
                    <a:pt x="364102" y="175486"/>
                    <a:pt x="364102" y="187315"/>
                  </a:cubicBezTo>
                  <a:cubicBezTo>
                    <a:pt x="364102" y="210444"/>
                    <a:pt x="345285" y="229261"/>
                    <a:pt x="322155" y="229261"/>
                  </a:cubicBezTo>
                  <a:cubicBezTo>
                    <a:pt x="321980" y="229261"/>
                    <a:pt x="321807" y="229243"/>
                    <a:pt x="321632" y="229242"/>
                  </a:cubicBezTo>
                  <a:cubicBezTo>
                    <a:pt x="318368" y="254615"/>
                    <a:pt x="304845" y="276816"/>
                    <a:pt x="285342" y="291517"/>
                  </a:cubicBezTo>
                  <a:lnTo>
                    <a:pt x="285388" y="315284"/>
                  </a:lnTo>
                  <a:lnTo>
                    <a:pt x="404620" y="365158"/>
                  </a:lnTo>
                  <a:cubicBezTo>
                    <a:pt x="406699" y="366013"/>
                    <a:pt x="456851" y="387304"/>
                    <a:pt x="456851" y="445885"/>
                  </a:cubicBezTo>
                  <a:lnTo>
                    <a:pt x="456851" y="453108"/>
                  </a:lnTo>
                  <a:cubicBezTo>
                    <a:pt x="456851" y="458435"/>
                    <a:pt x="452534" y="462752"/>
                    <a:pt x="447207" y="462752"/>
                  </a:cubicBezTo>
                  <a:cubicBezTo>
                    <a:pt x="441881" y="462752"/>
                    <a:pt x="437563" y="458435"/>
                    <a:pt x="437563" y="453108"/>
                  </a:cubicBezTo>
                  <a:lnTo>
                    <a:pt x="437563" y="445885"/>
                  </a:lnTo>
                  <a:cubicBezTo>
                    <a:pt x="437563" y="400086"/>
                    <a:pt x="397634" y="383141"/>
                    <a:pt x="397231" y="382975"/>
                  </a:cubicBezTo>
                  <a:lnTo>
                    <a:pt x="310973" y="346892"/>
                  </a:lnTo>
                  <a:cubicBezTo>
                    <a:pt x="291741" y="373288"/>
                    <a:pt x="261465" y="388823"/>
                    <a:pt x="228427" y="388823"/>
                  </a:cubicBezTo>
                  <a:cubicBezTo>
                    <a:pt x="195389" y="388823"/>
                    <a:pt x="165112" y="373287"/>
                    <a:pt x="145880" y="346892"/>
                  </a:cubicBezTo>
                  <a:lnTo>
                    <a:pt x="59677" y="382952"/>
                  </a:lnTo>
                  <a:cubicBezTo>
                    <a:pt x="58009" y="383653"/>
                    <a:pt x="19291" y="400458"/>
                    <a:pt x="19291" y="445884"/>
                  </a:cubicBezTo>
                  <a:lnTo>
                    <a:pt x="19291" y="548409"/>
                  </a:lnTo>
                  <a:lnTo>
                    <a:pt x="78819" y="548409"/>
                  </a:lnTo>
                  <a:lnTo>
                    <a:pt x="78819" y="475613"/>
                  </a:lnTo>
                  <a:cubicBezTo>
                    <a:pt x="78819" y="470286"/>
                    <a:pt x="83137" y="465969"/>
                    <a:pt x="88463" y="465969"/>
                  </a:cubicBezTo>
                  <a:cubicBezTo>
                    <a:pt x="93790" y="465969"/>
                    <a:pt x="98108" y="470286"/>
                    <a:pt x="98108" y="475613"/>
                  </a:cubicBezTo>
                  <a:lnTo>
                    <a:pt x="98108" y="639080"/>
                  </a:lnTo>
                  <a:lnTo>
                    <a:pt x="143946" y="639080"/>
                  </a:lnTo>
                  <a:cubicBezTo>
                    <a:pt x="149273" y="639080"/>
                    <a:pt x="153590" y="643397"/>
                    <a:pt x="153590" y="648724"/>
                  </a:cubicBezTo>
                  <a:cubicBezTo>
                    <a:pt x="153590" y="654051"/>
                    <a:pt x="149273" y="658368"/>
                    <a:pt x="143946" y="658368"/>
                  </a:cubicBezTo>
                  <a:cubicBezTo>
                    <a:pt x="116317" y="658368"/>
                    <a:pt x="37926" y="658368"/>
                    <a:pt x="9644" y="658368"/>
                  </a:cubicBezTo>
                  <a:cubicBezTo>
                    <a:pt x="4318" y="658368"/>
                    <a:pt x="0" y="654051"/>
                    <a:pt x="0" y="648724"/>
                  </a:cubicBezTo>
                  <a:cubicBezTo>
                    <a:pt x="0" y="639988"/>
                    <a:pt x="0" y="454921"/>
                    <a:pt x="0" y="445885"/>
                  </a:cubicBezTo>
                  <a:cubicBezTo>
                    <a:pt x="0" y="387303"/>
                    <a:pt x="50151" y="366013"/>
                    <a:pt x="52285" y="365135"/>
                  </a:cubicBezTo>
                  <a:lnTo>
                    <a:pt x="171387" y="315315"/>
                  </a:lnTo>
                  <a:lnTo>
                    <a:pt x="171387" y="291521"/>
                  </a:lnTo>
                  <a:cubicBezTo>
                    <a:pt x="151882" y="276821"/>
                    <a:pt x="138357" y="254615"/>
                    <a:pt x="135092" y="229241"/>
                  </a:cubicBezTo>
                  <a:cubicBezTo>
                    <a:pt x="134917" y="229242"/>
                    <a:pt x="134743" y="229260"/>
                    <a:pt x="134569" y="229260"/>
                  </a:cubicBezTo>
                  <a:cubicBezTo>
                    <a:pt x="96900" y="229260"/>
                    <a:pt x="78454" y="183246"/>
                    <a:pt x="105449" y="157165"/>
                  </a:cubicBezTo>
                  <a:lnTo>
                    <a:pt x="105449" y="122912"/>
                  </a:lnTo>
                  <a:cubicBezTo>
                    <a:pt x="105449" y="55139"/>
                    <a:pt x="160587" y="0"/>
                    <a:pt x="228360" y="0"/>
                  </a:cubicBezTo>
                  <a:close/>
                </a:path>
              </a:pathLst>
            </a:custGeom>
            <a:solidFill>
              <a:schemeClr val="tx2"/>
            </a:solid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7C0524A-5ED2-8CE4-EE03-199F7476C490}"/>
              </a:ext>
            </a:extLst>
          </p:cNvPr>
          <p:cNvGrpSpPr/>
          <p:nvPr/>
        </p:nvGrpSpPr>
        <p:grpSpPr>
          <a:xfrm>
            <a:off x="6510220" y="3835440"/>
            <a:ext cx="593595" cy="614697"/>
            <a:chOff x="6764623" y="4192766"/>
            <a:chExt cx="593595" cy="614697"/>
          </a:xfrm>
        </p:grpSpPr>
        <p:sp>
          <p:nvSpPr>
            <p:cNvPr id="26" name="Freeform: Shape 25">
              <a:extLst>
                <a:ext uri="{FF2B5EF4-FFF2-40B4-BE49-F238E27FC236}">
                  <a16:creationId xmlns:a16="http://schemas.microsoft.com/office/drawing/2014/main" id="{A2F89A9F-E6A1-8986-9653-1C9551C1D98C}"/>
                </a:ext>
              </a:extLst>
            </p:cNvPr>
            <p:cNvSpPr>
              <a:spLocks noChangeAspect="1"/>
            </p:cNvSpPr>
            <p:nvPr/>
          </p:nvSpPr>
          <p:spPr>
            <a:xfrm>
              <a:off x="6842245" y="4326624"/>
              <a:ext cx="402287" cy="346980"/>
            </a:xfrm>
            <a:custGeom>
              <a:avLst/>
              <a:gdLst>
                <a:gd name="connsiteX0" fmla="*/ 80278 w 658368"/>
                <a:gd name="connsiteY0" fmla="*/ 185675 h 567854"/>
                <a:gd name="connsiteX1" fmla="*/ 97804 w 658368"/>
                <a:gd name="connsiteY1" fmla="*/ 197388 h 567854"/>
                <a:gd name="connsiteX2" fmla="*/ 151403 w 658368"/>
                <a:gd name="connsiteY2" fmla="*/ 290032 h 567854"/>
                <a:gd name="connsiteX3" fmla="*/ 156679 w 658368"/>
                <a:gd name="connsiteY3" fmla="*/ 300948 h 567854"/>
                <a:gd name="connsiteX4" fmla="*/ 151254 w 658368"/>
                <a:gd name="connsiteY4" fmla="*/ 313465 h 567854"/>
                <a:gd name="connsiteX5" fmla="*/ 138737 w 658368"/>
                <a:gd name="connsiteY5" fmla="*/ 308039 h 567854"/>
                <a:gd name="connsiteX6" fmla="*/ 134705 w 658368"/>
                <a:gd name="connsiteY6" fmla="*/ 299693 h 567854"/>
                <a:gd name="connsiteX7" fmla="*/ 81161 w 658368"/>
                <a:gd name="connsiteY7" fmla="*/ 207144 h 567854"/>
                <a:gd name="connsiteX8" fmla="*/ 27618 w 658368"/>
                <a:gd name="connsiteY8" fmla="*/ 299693 h 567854"/>
                <a:gd name="connsiteX9" fmla="*/ 50259 w 658368"/>
                <a:gd name="connsiteY9" fmla="*/ 384487 h 567854"/>
                <a:gd name="connsiteX10" fmla="*/ 140883 w 658368"/>
                <a:gd name="connsiteY10" fmla="*/ 346989 h 567854"/>
                <a:gd name="connsiteX11" fmla="*/ 152715 w 658368"/>
                <a:gd name="connsiteY11" fmla="*/ 340199 h 567854"/>
                <a:gd name="connsiteX12" fmla="*/ 159504 w 658368"/>
                <a:gd name="connsiteY12" fmla="*/ 352030 h 567854"/>
                <a:gd name="connsiteX13" fmla="*/ 40595 w 658368"/>
                <a:gd name="connsiteY13" fmla="*/ 401186 h 567854"/>
                <a:gd name="connsiteX14" fmla="*/ 10919 w 658368"/>
                <a:gd name="connsiteY14" fmla="*/ 290032 h 567854"/>
                <a:gd name="connsiteX15" fmla="*/ 65498 w 658368"/>
                <a:gd name="connsiteY15" fmla="*/ 195692 h 567854"/>
                <a:gd name="connsiteX16" fmla="*/ 80278 w 658368"/>
                <a:gd name="connsiteY16" fmla="*/ 185675 h 567854"/>
                <a:gd name="connsiteX17" fmla="*/ 249047 w 658368"/>
                <a:gd name="connsiteY17" fmla="*/ 89365 h 567854"/>
                <a:gd name="connsiteX18" fmla="*/ 179878 w 658368"/>
                <a:gd name="connsiteY18" fmla="*/ 158532 h 567854"/>
                <a:gd name="connsiteX19" fmla="*/ 206988 w 658368"/>
                <a:gd name="connsiteY19" fmla="*/ 185642 h 567854"/>
                <a:gd name="connsiteX20" fmla="*/ 345324 w 658368"/>
                <a:gd name="connsiteY20" fmla="*/ 185642 h 567854"/>
                <a:gd name="connsiteX21" fmla="*/ 217242 w 658368"/>
                <a:gd name="connsiteY21" fmla="*/ 19299 h 567854"/>
                <a:gd name="connsiteX22" fmla="*/ 201022 w 658368"/>
                <a:gd name="connsiteY22" fmla="*/ 26024 h 567854"/>
                <a:gd name="connsiteX23" fmla="*/ 116535 w 658368"/>
                <a:gd name="connsiteY23" fmla="*/ 110509 h 567854"/>
                <a:gd name="connsiteX24" fmla="*/ 116535 w 658368"/>
                <a:gd name="connsiteY24" fmla="*/ 142948 h 567854"/>
                <a:gd name="connsiteX25" fmla="*/ 142358 w 658368"/>
                <a:gd name="connsiteY25" fmla="*/ 159269 h 567854"/>
                <a:gd name="connsiteX26" fmla="*/ 158575 w 658368"/>
                <a:gd name="connsiteY26" fmla="*/ 152550 h 567854"/>
                <a:gd name="connsiteX27" fmla="*/ 242225 w 658368"/>
                <a:gd name="connsiteY27" fmla="*/ 68904 h 567854"/>
                <a:gd name="connsiteX28" fmla="*/ 243065 w 658368"/>
                <a:gd name="connsiteY28" fmla="*/ 35623 h 567854"/>
                <a:gd name="connsiteX29" fmla="*/ 233463 w 658368"/>
                <a:gd name="connsiteY29" fmla="*/ 26024 h 567854"/>
                <a:gd name="connsiteX30" fmla="*/ 217242 w 658368"/>
                <a:gd name="connsiteY30" fmla="*/ 19299 h 567854"/>
                <a:gd name="connsiteX31" fmla="*/ 217242 w 658368"/>
                <a:gd name="connsiteY31" fmla="*/ 0 h 567854"/>
                <a:gd name="connsiteX32" fmla="*/ 247105 w 658368"/>
                <a:gd name="connsiteY32" fmla="*/ 12380 h 567854"/>
                <a:gd name="connsiteX33" fmla="*/ 256705 w 658368"/>
                <a:gd name="connsiteY33" fmla="*/ 21980 h 567854"/>
                <a:gd name="connsiteX34" fmla="*/ 262085 w 658368"/>
                <a:gd name="connsiteY34" fmla="*/ 75122 h 567854"/>
                <a:gd name="connsiteX35" fmla="*/ 480868 w 658368"/>
                <a:gd name="connsiteY35" fmla="*/ 293907 h 567854"/>
                <a:gd name="connsiteX36" fmla="*/ 480868 w 658368"/>
                <a:gd name="connsiteY36" fmla="*/ 307548 h 567854"/>
                <a:gd name="connsiteX37" fmla="*/ 467225 w 658368"/>
                <a:gd name="connsiteY37" fmla="*/ 307548 h 567854"/>
                <a:gd name="connsiteX38" fmla="*/ 364503 w 658368"/>
                <a:gd name="connsiteY38" fmla="*/ 204825 h 567854"/>
                <a:gd name="connsiteX39" fmla="*/ 226283 w 658368"/>
                <a:gd name="connsiteY39" fmla="*/ 204936 h 567854"/>
                <a:gd name="connsiteX40" fmla="*/ 557516 w 658368"/>
                <a:gd name="connsiteY40" fmla="*/ 536172 h 567854"/>
                <a:gd name="connsiteX41" fmla="*/ 617488 w 658368"/>
                <a:gd name="connsiteY41" fmla="*/ 536172 h 567854"/>
                <a:gd name="connsiteX42" fmla="*/ 626685 w 658368"/>
                <a:gd name="connsiteY42" fmla="*/ 526976 h 567854"/>
                <a:gd name="connsiteX43" fmla="*/ 626684 w 658368"/>
                <a:gd name="connsiteY43" fmla="*/ 467004 h 567854"/>
                <a:gd name="connsiteX44" fmla="*/ 499069 w 658368"/>
                <a:gd name="connsiteY44" fmla="*/ 339390 h 567854"/>
                <a:gd name="connsiteX45" fmla="*/ 499069 w 658368"/>
                <a:gd name="connsiteY45" fmla="*/ 325748 h 567854"/>
                <a:gd name="connsiteX46" fmla="*/ 512711 w 658368"/>
                <a:gd name="connsiteY46" fmla="*/ 325748 h 567854"/>
                <a:gd name="connsiteX47" fmla="*/ 640325 w 658368"/>
                <a:gd name="connsiteY47" fmla="*/ 453362 h 567854"/>
                <a:gd name="connsiteX48" fmla="*/ 640327 w 658368"/>
                <a:gd name="connsiteY48" fmla="*/ 540616 h 567854"/>
                <a:gd name="connsiteX49" fmla="*/ 631129 w 658368"/>
                <a:gd name="connsiteY49" fmla="*/ 549813 h 567854"/>
                <a:gd name="connsiteX50" fmla="*/ 543873 w 658368"/>
                <a:gd name="connsiteY50" fmla="*/ 549813 h 567854"/>
                <a:gd name="connsiteX51" fmla="*/ 165639 w 658368"/>
                <a:gd name="connsiteY51" fmla="*/ 171573 h 567854"/>
                <a:gd name="connsiteX52" fmla="*/ 112496 w 658368"/>
                <a:gd name="connsiteY52" fmla="*/ 166189 h 567854"/>
                <a:gd name="connsiteX53" fmla="*/ 90525 w 658368"/>
                <a:gd name="connsiteY53" fmla="*/ 126727 h 567854"/>
                <a:gd name="connsiteX54" fmla="*/ 102894 w 658368"/>
                <a:gd name="connsiteY54" fmla="*/ 96866 h 567854"/>
                <a:gd name="connsiteX55" fmla="*/ 187379 w 658368"/>
                <a:gd name="connsiteY55" fmla="*/ 12380 h 567854"/>
                <a:gd name="connsiteX56" fmla="*/ 217242 w 658368"/>
                <a:gd name="connsiteY56" fmla="*/ 0 h 5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58368" h="567854">
                  <a:moveTo>
                    <a:pt x="80278" y="185675"/>
                  </a:moveTo>
                  <a:cubicBezTo>
                    <a:pt x="86250" y="185318"/>
                    <a:pt x="92681" y="188583"/>
                    <a:pt x="97804" y="197388"/>
                  </a:cubicBezTo>
                  <a:cubicBezTo>
                    <a:pt x="97832" y="197434"/>
                    <a:pt x="151376" y="289984"/>
                    <a:pt x="151403" y="290032"/>
                  </a:cubicBezTo>
                  <a:cubicBezTo>
                    <a:pt x="153415" y="293512"/>
                    <a:pt x="155191" y="297183"/>
                    <a:pt x="156679" y="300948"/>
                  </a:cubicBezTo>
                  <a:cubicBezTo>
                    <a:pt x="158637" y="305902"/>
                    <a:pt x="156208" y="311507"/>
                    <a:pt x="151254" y="313465"/>
                  </a:cubicBezTo>
                  <a:cubicBezTo>
                    <a:pt x="146301" y="315420"/>
                    <a:pt x="140696" y="312994"/>
                    <a:pt x="138737" y="308039"/>
                  </a:cubicBezTo>
                  <a:cubicBezTo>
                    <a:pt x="137599" y="305158"/>
                    <a:pt x="136241" y="302349"/>
                    <a:pt x="134705" y="299693"/>
                  </a:cubicBezTo>
                  <a:cubicBezTo>
                    <a:pt x="134664" y="299622"/>
                    <a:pt x="81203" y="207214"/>
                    <a:pt x="81161" y="207144"/>
                  </a:cubicBezTo>
                  <a:lnTo>
                    <a:pt x="27618" y="299693"/>
                  </a:lnTo>
                  <a:cubicBezTo>
                    <a:pt x="10483" y="329312"/>
                    <a:pt x="20640" y="367349"/>
                    <a:pt x="50259" y="384487"/>
                  </a:cubicBezTo>
                  <a:cubicBezTo>
                    <a:pt x="85442" y="404845"/>
                    <a:pt x="130266" y="386201"/>
                    <a:pt x="140883" y="346989"/>
                  </a:cubicBezTo>
                  <a:cubicBezTo>
                    <a:pt x="142275" y="341846"/>
                    <a:pt x="147574" y="338807"/>
                    <a:pt x="152715" y="340199"/>
                  </a:cubicBezTo>
                  <a:cubicBezTo>
                    <a:pt x="157857" y="341590"/>
                    <a:pt x="160897" y="346888"/>
                    <a:pt x="159504" y="352030"/>
                  </a:cubicBezTo>
                  <a:cubicBezTo>
                    <a:pt x="145545" y="403588"/>
                    <a:pt x="86621" y="427816"/>
                    <a:pt x="40595" y="401186"/>
                  </a:cubicBezTo>
                  <a:cubicBezTo>
                    <a:pt x="1768" y="378720"/>
                    <a:pt x="-11544" y="328856"/>
                    <a:pt x="10919" y="290032"/>
                  </a:cubicBezTo>
                  <a:cubicBezTo>
                    <a:pt x="15964" y="281311"/>
                    <a:pt x="60758" y="203885"/>
                    <a:pt x="65498" y="195692"/>
                  </a:cubicBezTo>
                  <a:cubicBezTo>
                    <a:pt x="68790" y="190010"/>
                    <a:pt x="74305" y="186032"/>
                    <a:pt x="80278" y="185675"/>
                  </a:cubicBezTo>
                  <a:close/>
                  <a:moveTo>
                    <a:pt x="249047" y="89365"/>
                  </a:moveTo>
                  <a:cubicBezTo>
                    <a:pt x="206599" y="131811"/>
                    <a:pt x="222286" y="116124"/>
                    <a:pt x="179878" y="158532"/>
                  </a:cubicBezTo>
                  <a:lnTo>
                    <a:pt x="206988" y="185642"/>
                  </a:lnTo>
                  <a:lnTo>
                    <a:pt x="345324" y="185642"/>
                  </a:lnTo>
                  <a:close/>
                  <a:moveTo>
                    <a:pt x="217242" y="19299"/>
                  </a:moveTo>
                  <a:cubicBezTo>
                    <a:pt x="211373" y="19299"/>
                    <a:pt x="205505" y="21541"/>
                    <a:pt x="201022" y="26024"/>
                  </a:cubicBezTo>
                  <a:lnTo>
                    <a:pt x="116535" y="110509"/>
                  </a:lnTo>
                  <a:cubicBezTo>
                    <a:pt x="107570" y="119475"/>
                    <a:pt x="107568" y="133984"/>
                    <a:pt x="116535" y="142948"/>
                  </a:cubicBezTo>
                  <a:cubicBezTo>
                    <a:pt x="125983" y="152397"/>
                    <a:pt x="130871" y="159269"/>
                    <a:pt x="142358" y="159269"/>
                  </a:cubicBezTo>
                  <a:cubicBezTo>
                    <a:pt x="148484" y="159269"/>
                    <a:pt x="154243" y="156883"/>
                    <a:pt x="158575" y="152550"/>
                  </a:cubicBezTo>
                  <a:cubicBezTo>
                    <a:pt x="167488" y="143637"/>
                    <a:pt x="233450" y="77676"/>
                    <a:pt x="242225" y="68904"/>
                  </a:cubicBezTo>
                  <a:cubicBezTo>
                    <a:pt x="252714" y="58415"/>
                    <a:pt x="251595" y="44153"/>
                    <a:pt x="243065" y="35623"/>
                  </a:cubicBezTo>
                  <a:lnTo>
                    <a:pt x="233463" y="26024"/>
                  </a:lnTo>
                  <a:cubicBezTo>
                    <a:pt x="228980" y="21541"/>
                    <a:pt x="223111" y="19299"/>
                    <a:pt x="217242" y="19299"/>
                  </a:cubicBezTo>
                  <a:close/>
                  <a:moveTo>
                    <a:pt x="217242" y="0"/>
                  </a:moveTo>
                  <a:cubicBezTo>
                    <a:pt x="228047" y="1"/>
                    <a:pt x="238853" y="4128"/>
                    <a:pt x="247105" y="12380"/>
                  </a:cubicBezTo>
                  <a:lnTo>
                    <a:pt x="256705" y="21980"/>
                  </a:lnTo>
                  <a:cubicBezTo>
                    <a:pt x="271124" y="36399"/>
                    <a:pt x="272916" y="58735"/>
                    <a:pt x="262085" y="75122"/>
                  </a:cubicBezTo>
                  <a:lnTo>
                    <a:pt x="480868" y="293907"/>
                  </a:lnTo>
                  <a:cubicBezTo>
                    <a:pt x="484636" y="297672"/>
                    <a:pt x="484636" y="303780"/>
                    <a:pt x="480868" y="307548"/>
                  </a:cubicBezTo>
                  <a:cubicBezTo>
                    <a:pt x="477102" y="311314"/>
                    <a:pt x="470995" y="311315"/>
                    <a:pt x="467225" y="307548"/>
                  </a:cubicBezTo>
                  <a:lnTo>
                    <a:pt x="364503" y="204825"/>
                  </a:lnTo>
                  <a:cubicBezTo>
                    <a:pt x="363304" y="204998"/>
                    <a:pt x="371022" y="204936"/>
                    <a:pt x="226283" y="204936"/>
                  </a:cubicBezTo>
                  <a:lnTo>
                    <a:pt x="557516" y="536172"/>
                  </a:lnTo>
                  <a:cubicBezTo>
                    <a:pt x="574050" y="552706"/>
                    <a:pt x="600953" y="552706"/>
                    <a:pt x="617488" y="536172"/>
                  </a:cubicBezTo>
                  <a:lnTo>
                    <a:pt x="626685" y="526976"/>
                  </a:lnTo>
                  <a:cubicBezTo>
                    <a:pt x="643217" y="510441"/>
                    <a:pt x="643217" y="483538"/>
                    <a:pt x="626684" y="467004"/>
                  </a:cubicBezTo>
                  <a:lnTo>
                    <a:pt x="499069" y="339390"/>
                  </a:lnTo>
                  <a:cubicBezTo>
                    <a:pt x="495302" y="335623"/>
                    <a:pt x="495303" y="329516"/>
                    <a:pt x="499069" y="325748"/>
                  </a:cubicBezTo>
                  <a:cubicBezTo>
                    <a:pt x="502836" y="321980"/>
                    <a:pt x="508942" y="321982"/>
                    <a:pt x="512711" y="325748"/>
                  </a:cubicBezTo>
                  <a:lnTo>
                    <a:pt x="640325" y="453362"/>
                  </a:lnTo>
                  <a:cubicBezTo>
                    <a:pt x="664382" y="477418"/>
                    <a:pt x="664382" y="516562"/>
                    <a:pt x="640327" y="540616"/>
                  </a:cubicBezTo>
                  <a:lnTo>
                    <a:pt x="631129" y="549813"/>
                  </a:lnTo>
                  <a:cubicBezTo>
                    <a:pt x="607095" y="573847"/>
                    <a:pt x="567951" y="573890"/>
                    <a:pt x="543873" y="549813"/>
                  </a:cubicBezTo>
                  <a:lnTo>
                    <a:pt x="165639" y="171573"/>
                  </a:lnTo>
                  <a:cubicBezTo>
                    <a:pt x="149348" y="182383"/>
                    <a:pt x="127026" y="180720"/>
                    <a:pt x="112496" y="166189"/>
                  </a:cubicBezTo>
                  <a:cubicBezTo>
                    <a:pt x="101941" y="155636"/>
                    <a:pt x="90525" y="146535"/>
                    <a:pt x="90525" y="126727"/>
                  </a:cubicBezTo>
                  <a:cubicBezTo>
                    <a:pt x="90525" y="115447"/>
                    <a:pt x="94918" y="104841"/>
                    <a:pt x="102894" y="96866"/>
                  </a:cubicBezTo>
                  <a:lnTo>
                    <a:pt x="187379" y="12380"/>
                  </a:lnTo>
                  <a:cubicBezTo>
                    <a:pt x="195632" y="4126"/>
                    <a:pt x="206437" y="0"/>
                    <a:pt x="217242" y="0"/>
                  </a:cubicBezTo>
                  <a:close/>
                </a:path>
              </a:pathLst>
            </a:custGeom>
            <a:solidFill>
              <a:schemeClr val="tx2"/>
            </a:solidFill>
            <a:ln w="9525" cap="flat">
              <a:noFill/>
              <a:prstDash val="solid"/>
              <a:miter/>
            </a:ln>
          </p:spPr>
          <p:txBody>
            <a:bodyPr wrap="square" rtlCol="0" anchor="ctr">
              <a:noAutofit/>
            </a:bodyPr>
            <a:lstStyle/>
            <a:p>
              <a:endParaRPr lang="en-US"/>
            </a:p>
          </p:txBody>
        </p:sp>
        <p:sp>
          <p:nvSpPr>
            <p:cNvPr id="27" name="Flowchart: Connector 26">
              <a:extLst>
                <a:ext uri="{FF2B5EF4-FFF2-40B4-BE49-F238E27FC236}">
                  <a16:creationId xmlns:a16="http://schemas.microsoft.com/office/drawing/2014/main" id="{157F60AE-0238-76CF-685D-470B5A2C7E5E}"/>
                </a:ext>
              </a:extLst>
            </p:cNvPr>
            <p:cNvSpPr/>
            <p:nvPr/>
          </p:nvSpPr>
          <p:spPr>
            <a:xfrm>
              <a:off x="6764623" y="4192766"/>
              <a:ext cx="593595" cy="614697"/>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FA3DA9C-7873-ED93-903B-9A09A0EE8C52}"/>
              </a:ext>
            </a:extLst>
          </p:cNvPr>
          <p:cNvSpPr txBox="1"/>
          <p:nvPr/>
        </p:nvSpPr>
        <p:spPr>
          <a:xfrm>
            <a:off x="7103815" y="3737634"/>
            <a:ext cx="4351585" cy="2612270"/>
          </a:xfrm>
          <a:prstGeom prst="rect">
            <a:avLst/>
          </a:prstGeom>
          <a:noFill/>
          <a:ln>
            <a:noFill/>
          </a:ln>
        </p:spPr>
        <p:txBody>
          <a:bodyPr vert="horz" wrap="square" lIns="91440" tIns="45720" rIns="91440" bIns="45720" rtlCol="0" anchor="t" anchorCtr="0" compatLnSpc="1">
            <a:noAutofit/>
          </a:bodyPr>
          <a:lstStyle/>
          <a:p>
            <a:pPr>
              <a:spcAft>
                <a:spcPts val="600"/>
              </a:spcAft>
            </a:pPr>
            <a:r>
              <a:rPr lang="en-US" sz="1600">
                <a:solidFill>
                  <a:schemeClr val="tx2"/>
                </a:solidFill>
              </a:rPr>
              <a:t>ALS </a:t>
            </a:r>
            <a:r>
              <a:rPr lang="en-US" sz="1600" b="1">
                <a:solidFill>
                  <a:schemeClr val="tx2"/>
                </a:solidFill>
              </a:rPr>
              <a:t>Diagnosis</a:t>
            </a:r>
            <a:r>
              <a:rPr lang="en-US" sz="1600">
                <a:solidFill>
                  <a:schemeClr val="tx2"/>
                </a:solidFill>
              </a:rPr>
              <a:t> </a:t>
            </a:r>
            <a:r>
              <a:rPr lang="en-US" altLang="zh-CN" sz="1600">
                <a:solidFill>
                  <a:schemeClr val="tx2"/>
                </a:solidFill>
              </a:rPr>
              <a:t>is</a:t>
            </a:r>
            <a:r>
              <a:rPr lang="en-US" sz="1600">
                <a:solidFill>
                  <a:schemeClr val="tx2"/>
                </a:solidFill>
              </a:rPr>
              <a:t> </a:t>
            </a:r>
            <a:r>
              <a:rPr lang="en-US" sz="1600" b="1">
                <a:solidFill>
                  <a:schemeClr val="tx2"/>
                </a:solidFill>
              </a:rPr>
              <a:t>complex, delayed</a:t>
            </a:r>
            <a:r>
              <a:rPr lang="en-US" sz="1600">
                <a:solidFill>
                  <a:schemeClr val="tx2"/>
                </a:solidFill>
              </a:rPr>
              <a:t>, and often requiring </a:t>
            </a:r>
            <a:r>
              <a:rPr lang="en-US" sz="1600" b="1">
                <a:solidFill>
                  <a:schemeClr val="tx2"/>
                </a:solidFill>
              </a:rPr>
              <a:t>multidisciplinary</a:t>
            </a:r>
            <a:r>
              <a:rPr lang="en-US" sz="1600">
                <a:solidFill>
                  <a:schemeClr val="tx2"/>
                </a:solidFill>
              </a:rPr>
              <a:t> expertise, which may include</a:t>
            </a:r>
            <a:r>
              <a:rPr lang="en-US" sz="1600" baseline="30000">
                <a:solidFill>
                  <a:schemeClr val="tx2"/>
                </a:solidFill>
              </a:rPr>
              <a:t>4</a:t>
            </a:r>
            <a:r>
              <a:rPr lang="en-US" sz="1600">
                <a:solidFill>
                  <a:schemeClr val="tx2"/>
                </a:solidFill>
              </a:rPr>
              <a:t>: </a:t>
            </a:r>
          </a:p>
          <a:p>
            <a:pPr marL="742950" lvl="1" indent="-285750">
              <a:buFont typeface="Arial" panose="020B0604020202020204" pitchFamily="34" charset="0"/>
              <a:buChar char="•"/>
            </a:pPr>
            <a:r>
              <a:rPr lang="en-US" sz="1400">
                <a:solidFill>
                  <a:schemeClr val="tx2"/>
                </a:solidFill>
              </a:rPr>
              <a:t>Blood tests</a:t>
            </a:r>
          </a:p>
          <a:p>
            <a:pPr marL="742950" lvl="1" indent="-285750">
              <a:buFont typeface="Arial" panose="020B0604020202020204" pitchFamily="34" charset="0"/>
              <a:buChar char="•"/>
            </a:pPr>
            <a:r>
              <a:rPr lang="en-US" sz="1400">
                <a:solidFill>
                  <a:schemeClr val="tx2"/>
                </a:solidFill>
              </a:rPr>
              <a:t>Urine tests</a:t>
            </a:r>
          </a:p>
          <a:p>
            <a:pPr marL="742950" lvl="1" indent="-285750">
              <a:buFont typeface="Arial" panose="020B0604020202020204" pitchFamily="34" charset="0"/>
              <a:buChar char="•"/>
            </a:pPr>
            <a:r>
              <a:rPr lang="en-US" sz="1400">
                <a:solidFill>
                  <a:schemeClr val="tx2"/>
                </a:solidFill>
              </a:rPr>
              <a:t>Electromyogram (EMG) to test muscle activity</a:t>
            </a:r>
          </a:p>
          <a:p>
            <a:pPr marL="742950" lvl="1" indent="-285750">
              <a:buFont typeface="Arial" panose="020B0604020202020204" pitchFamily="34" charset="0"/>
              <a:buChar char="•"/>
            </a:pPr>
            <a:r>
              <a:rPr lang="en-US" sz="1400">
                <a:solidFill>
                  <a:schemeClr val="tx2"/>
                </a:solidFill>
              </a:rPr>
              <a:t>Nerve conduction study to test nerves’ ability to send signals</a:t>
            </a:r>
          </a:p>
          <a:p>
            <a:pPr marL="742950" lvl="1" indent="-285750">
              <a:buFont typeface="Arial" panose="020B0604020202020204" pitchFamily="34" charset="0"/>
              <a:buChar char="•"/>
            </a:pPr>
            <a:r>
              <a:rPr lang="en-US" sz="1400">
                <a:solidFill>
                  <a:schemeClr val="tx2"/>
                </a:solidFill>
              </a:rPr>
              <a:t>Magnetic resonance imaging (MRI) </a:t>
            </a:r>
          </a:p>
          <a:p>
            <a:pPr algn="l"/>
            <a:endParaRPr lang="en-US" sz="1400" kern="0"/>
          </a:p>
        </p:txBody>
      </p:sp>
    </p:spTree>
    <p:extLst>
      <p:ext uri="{BB962C8B-B14F-4D97-AF65-F5344CB8AC3E}">
        <p14:creationId xmlns:p14="http://schemas.microsoft.com/office/powerpoint/2010/main" val="14964769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EBA3-341E-54BE-93E4-0C7E1D69769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194168-276F-C213-74C9-3C32A5B4B24C}"/>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CD0CC57F-B037-6E51-2F3D-32E793C4D09D}"/>
              </a:ext>
            </a:extLst>
          </p:cNvPr>
          <p:cNvSpPr>
            <a:spLocks noGrp="1"/>
          </p:cNvSpPr>
          <p:nvPr>
            <p:ph type="body" sz="quarter" idx="14"/>
          </p:nvPr>
        </p:nvSpPr>
        <p:spPr/>
        <p:txBody>
          <a:bodyPr/>
          <a:lstStyle/>
          <a:p>
            <a:endParaRPr lang="en-US"/>
          </a:p>
        </p:txBody>
      </p:sp>
      <p:pic>
        <p:nvPicPr>
          <p:cNvPr id="6" name="Picture 5">
            <a:extLst>
              <a:ext uri="{FF2B5EF4-FFF2-40B4-BE49-F238E27FC236}">
                <a16:creationId xmlns:a16="http://schemas.microsoft.com/office/drawing/2014/main" id="{E422BC87-6AF6-961F-7877-5081AA3C737D}"/>
              </a:ext>
            </a:extLst>
          </p:cNvPr>
          <p:cNvPicPr>
            <a:picLocks noChangeAspect="1"/>
          </p:cNvPicPr>
          <p:nvPr/>
        </p:nvPicPr>
        <p:blipFill>
          <a:blip r:embed="rId2"/>
          <a:stretch>
            <a:fillRect/>
          </a:stretch>
        </p:blipFill>
        <p:spPr>
          <a:xfrm>
            <a:off x="845125" y="1416528"/>
            <a:ext cx="5828725" cy="4894804"/>
          </a:xfrm>
          <a:prstGeom prst="rect">
            <a:avLst/>
          </a:prstGeom>
        </p:spPr>
      </p:pic>
      <p:pic>
        <p:nvPicPr>
          <p:cNvPr id="12" name="Picture 11" descr="A diagram of a human body&#10;&#10;AI-generated content may be incorrect.">
            <a:extLst>
              <a:ext uri="{FF2B5EF4-FFF2-40B4-BE49-F238E27FC236}">
                <a16:creationId xmlns:a16="http://schemas.microsoft.com/office/drawing/2014/main" id="{E5EFF420-527A-1824-2E84-5A17AB111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521" y="1590026"/>
            <a:ext cx="4076178" cy="4130284"/>
          </a:xfrm>
          <a:prstGeom prst="rect">
            <a:avLst/>
          </a:prstGeom>
        </p:spPr>
      </p:pic>
    </p:spTree>
    <p:extLst>
      <p:ext uri="{BB962C8B-B14F-4D97-AF65-F5344CB8AC3E}">
        <p14:creationId xmlns:p14="http://schemas.microsoft.com/office/powerpoint/2010/main" val="37074986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44136F-5A01-523C-F579-A926E9D9EAE1}"/>
              </a:ext>
            </a:extLst>
          </p:cNvPr>
          <p:cNvPicPr>
            <a:picLocks noChangeAspect="1"/>
          </p:cNvPicPr>
          <p:nvPr/>
        </p:nvPicPr>
        <p:blipFill>
          <a:blip r:embed="rId2"/>
          <a:stretch>
            <a:fillRect/>
          </a:stretch>
        </p:blipFill>
        <p:spPr>
          <a:xfrm>
            <a:off x="7108521" y="1536549"/>
            <a:ext cx="4186562" cy="4226624"/>
          </a:xfrm>
          <a:prstGeom prst="rect">
            <a:avLst/>
          </a:prstGeom>
        </p:spPr>
      </p:pic>
      <p:sp>
        <p:nvSpPr>
          <p:cNvPr id="6" name="Title 5">
            <a:extLst>
              <a:ext uri="{FF2B5EF4-FFF2-40B4-BE49-F238E27FC236}">
                <a16:creationId xmlns:a16="http://schemas.microsoft.com/office/drawing/2014/main" id="{86FCE289-0EBD-988C-6B92-82BD4F52D756}"/>
              </a:ext>
            </a:extLst>
          </p:cNvPr>
          <p:cNvSpPr>
            <a:spLocks noGrp="1"/>
          </p:cNvSpPr>
          <p:nvPr>
            <p:ph type="title"/>
          </p:nvPr>
        </p:nvSpPr>
        <p:spPr/>
        <p:txBody>
          <a:bodyPr/>
          <a:lstStyle/>
          <a:p>
            <a:r>
              <a:rPr lang="en-US" dirty="0">
                <a:solidFill>
                  <a:srgbClr val="002F6C"/>
                </a:solidFill>
              </a:rPr>
              <a:t>Amyotrophic lateral sclerosis: </a:t>
            </a:r>
            <a:r>
              <a:rPr lang="en-US" b="0" dirty="0"/>
              <a:t>Disease O</a:t>
            </a:r>
            <a:r>
              <a:rPr lang="en-US" altLang="zh-CN" b="0" dirty="0"/>
              <a:t>verview</a:t>
            </a:r>
            <a:endParaRPr lang="en-US" b="0" dirty="0"/>
          </a:p>
        </p:txBody>
      </p:sp>
      <p:sp>
        <p:nvSpPr>
          <p:cNvPr id="3" name="Text Placeholder 2">
            <a:extLst>
              <a:ext uri="{FF2B5EF4-FFF2-40B4-BE49-F238E27FC236}">
                <a16:creationId xmlns:a16="http://schemas.microsoft.com/office/drawing/2014/main" id="{06775110-E2BC-878E-CECE-FE5245FEE545}"/>
              </a:ext>
            </a:extLst>
          </p:cNvPr>
          <p:cNvSpPr>
            <a:spLocks noGrp="1"/>
          </p:cNvSpPr>
          <p:nvPr>
            <p:ph type="body" sz="quarter" idx="14"/>
          </p:nvPr>
        </p:nvSpPr>
        <p:spPr/>
        <p:txBody>
          <a:bodyPr/>
          <a:lstStyle/>
          <a:p>
            <a:r>
              <a:rPr lang="en-US" dirty="0"/>
              <a:t>Amyotrophic lateral sclerosis (ALS), formerly known as Lou Gehrig's disease, is a neurodegenerative disease that targets the nerve cells (neurons) in your brain and spinal cord. </a:t>
            </a:r>
          </a:p>
          <a:p>
            <a:endParaRPr lang="en-US" dirty="0"/>
          </a:p>
        </p:txBody>
      </p:sp>
      <p:sp>
        <p:nvSpPr>
          <p:cNvPr id="4" name="Text Placeholder 3">
            <a:extLst>
              <a:ext uri="{FF2B5EF4-FFF2-40B4-BE49-F238E27FC236}">
                <a16:creationId xmlns:a16="http://schemas.microsoft.com/office/drawing/2014/main" id="{4A614B1E-E4BC-C945-9C0E-380A6923A742}"/>
              </a:ext>
            </a:extLst>
          </p:cNvPr>
          <p:cNvSpPr>
            <a:spLocks noGrp="1"/>
          </p:cNvSpPr>
          <p:nvPr>
            <p:ph type="body" sz="quarter" idx="17"/>
          </p:nvPr>
        </p:nvSpPr>
        <p:spPr>
          <a:xfrm>
            <a:off x="609600" y="1524000"/>
            <a:ext cx="6012656" cy="4724400"/>
          </a:xfrm>
        </p:spPr>
        <p:txBody>
          <a:bodyPr/>
          <a:lstStyle/>
          <a:p>
            <a:pPr marL="0" indent="0">
              <a:spcBef>
                <a:spcPts val="600"/>
              </a:spcBef>
              <a:buNone/>
            </a:pPr>
            <a:r>
              <a:rPr lang="en-US" sz="1400" b="1" dirty="0">
                <a:solidFill>
                  <a:srgbClr val="002F6C"/>
                </a:solidFill>
              </a:rPr>
              <a:t>Pathophysiology and Epidemiology</a:t>
            </a:r>
          </a:p>
          <a:p>
            <a:pPr>
              <a:spcBef>
                <a:spcPts val="600"/>
              </a:spcBef>
            </a:pPr>
            <a:r>
              <a:rPr lang="en-US" sz="1400" dirty="0">
                <a:solidFill>
                  <a:schemeClr val="tx2"/>
                </a:solidFill>
              </a:rPr>
              <a:t>ALS is caused by </a:t>
            </a:r>
            <a:r>
              <a:rPr lang="en-US" sz="1400" b="1" dirty="0">
                <a:solidFill>
                  <a:schemeClr val="tx2"/>
                </a:solidFill>
              </a:rPr>
              <a:t>motor neuron degeneration in the brain and spinal cord.</a:t>
            </a:r>
          </a:p>
          <a:p>
            <a:pPr>
              <a:spcBef>
                <a:spcPts val="600"/>
              </a:spcBef>
            </a:pPr>
            <a:r>
              <a:rPr lang="en-US" sz="1400" dirty="0">
                <a:solidFill>
                  <a:schemeClr val="tx2"/>
                </a:solidFill>
              </a:rPr>
              <a:t>Only about 10% of cases are familial; </a:t>
            </a:r>
            <a:r>
              <a:rPr lang="en-US" sz="1400" b="1" dirty="0">
                <a:solidFill>
                  <a:schemeClr val="tx2"/>
                </a:solidFill>
              </a:rPr>
              <a:t>90% are sporadic.</a:t>
            </a:r>
            <a:r>
              <a:rPr lang="en-US" sz="1400" b="1" baseline="30000" dirty="0">
                <a:solidFill>
                  <a:schemeClr val="tx2"/>
                </a:solidFill>
              </a:rPr>
              <a:t>1</a:t>
            </a:r>
          </a:p>
          <a:p>
            <a:pPr>
              <a:spcBef>
                <a:spcPts val="600"/>
              </a:spcBef>
              <a:spcAft>
                <a:spcPts val="1200"/>
              </a:spcAft>
            </a:pPr>
            <a:r>
              <a:rPr lang="en-US" sz="1400" dirty="0">
                <a:solidFill>
                  <a:schemeClr val="tx2"/>
                </a:solidFill>
              </a:rPr>
              <a:t>There are about </a:t>
            </a:r>
            <a:r>
              <a:rPr lang="en-US" sz="1400" b="1" dirty="0">
                <a:solidFill>
                  <a:schemeClr val="tx2"/>
                </a:solidFill>
              </a:rPr>
              <a:t>34,000 prevalent cases in the USA.</a:t>
            </a:r>
            <a:r>
              <a:rPr lang="en-US" sz="1400" b="1" baseline="30000" dirty="0">
                <a:solidFill>
                  <a:schemeClr val="tx2"/>
                </a:solidFill>
              </a:rPr>
              <a:t>1</a:t>
            </a:r>
            <a:endParaRPr lang="en-US" sz="1400" b="1" dirty="0">
              <a:solidFill>
                <a:schemeClr val="tx2"/>
              </a:solidFill>
            </a:endParaRPr>
          </a:p>
          <a:p>
            <a:pPr marL="0" indent="0">
              <a:spcBef>
                <a:spcPts val="600"/>
              </a:spcBef>
              <a:buNone/>
            </a:pPr>
            <a:r>
              <a:rPr lang="en-US" sz="1400" b="1" dirty="0">
                <a:solidFill>
                  <a:schemeClr val="tx2"/>
                </a:solidFill>
              </a:rPr>
              <a:t>S</a:t>
            </a:r>
            <a:r>
              <a:rPr lang="en-US" altLang="zh-CN" sz="1400" b="1" dirty="0">
                <a:solidFill>
                  <a:schemeClr val="tx2"/>
                </a:solidFill>
              </a:rPr>
              <a:t>ymptoms</a:t>
            </a:r>
            <a:endParaRPr lang="en-US" sz="1400" b="1" dirty="0">
              <a:solidFill>
                <a:schemeClr val="tx2"/>
              </a:solidFill>
            </a:endParaRPr>
          </a:p>
          <a:p>
            <a:pPr>
              <a:spcBef>
                <a:spcPts val="600"/>
              </a:spcBef>
            </a:pPr>
            <a:r>
              <a:rPr lang="en-US" sz="1400" b="1" dirty="0">
                <a:solidFill>
                  <a:schemeClr val="tx2"/>
                </a:solidFill>
              </a:rPr>
              <a:t>Gradual loss of motor control </a:t>
            </a:r>
            <a:r>
              <a:rPr lang="en-US" sz="1400" dirty="0">
                <a:solidFill>
                  <a:schemeClr val="tx2"/>
                </a:solidFill>
              </a:rPr>
              <a:t>affecting the arms, legs, face, and respiratory muscles.</a:t>
            </a:r>
          </a:p>
          <a:p>
            <a:pPr>
              <a:spcBef>
                <a:spcPts val="600"/>
              </a:spcBef>
            </a:pPr>
            <a:r>
              <a:rPr lang="en-US" sz="1400" b="1" dirty="0">
                <a:solidFill>
                  <a:schemeClr val="tx2"/>
                </a:solidFill>
              </a:rPr>
              <a:t>Symptom onset and pattern of spread vary </a:t>
            </a:r>
            <a:r>
              <a:rPr lang="en-US" sz="1400" dirty="0">
                <a:solidFill>
                  <a:schemeClr val="tx2"/>
                </a:solidFill>
              </a:rPr>
              <a:t>among patients, typically beginning in the limbs or bulbar region.</a:t>
            </a:r>
          </a:p>
          <a:p>
            <a:pPr>
              <a:spcBef>
                <a:spcPts val="600"/>
              </a:spcBef>
              <a:spcAft>
                <a:spcPts val="1200"/>
              </a:spcAft>
            </a:pPr>
            <a:r>
              <a:rPr lang="en-US" sz="1400" b="1" dirty="0">
                <a:solidFill>
                  <a:schemeClr val="tx2"/>
                </a:solidFill>
              </a:rPr>
              <a:t>Symptoms worsen over time</a:t>
            </a:r>
            <a:r>
              <a:rPr lang="en-US" sz="1400" dirty="0">
                <a:solidFill>
                  <a:schemeClr val="tx2"/>
                </a:solidFill>
              </a:rPr>
              <a:t>, resulting in paralysis while cognitive functions usually remain intact.</a:t>
            </a:r>
          </a:p>
          <a:p>
            <a:pPr marL="0" indent="0">
              <a:spcBef>
                <a:spcPts val="600"/>
              </a:spcBef>
              <a:buNone/>
            </a:pPr>
            <a:r>
              <a:rPr lang="en-US" sz="1400" b="1" dirty="0">
                <a:solidFill>
                  <a:schemeClr val="tx2"/>
                </a:solidFill>
              </a:rPr>
              <a:t>Prognosis</a:t>
            </a:r>
          </a:p>
          <a:p>
            <a:pPr marL="342900" indent="-342900">
              <a:spcBef>
                <a:spcPts val="600"/>
              </a:spcBef>
            </a:pPr>
            <a:r>
              <a:rPr lang="en-US" sz="1400" dirty="0">
                <a:solidFill>
                  <a:schemeClr val="tx2"/>
                </a:solidFill>
              </a:rPr>
              <a:t>Symptoms usually </a:t>
            </a:r>
            <a:r>
              <a:rPr lang="en-US" sz="1400" b="1" dirty="0">
                <a:solidFill>
                  <a:schemeClr val="tx2"/>
                </a:solidFill>
              </a:rPr>
              <a:t>first develop between</a:t>
            </a:r>
            <a:r>
              <a:rPr lang="en-US" sz="1400" dirty="0">
                <a:solidFill>
                  <a:schemeClr val="tx2"/>
                </a:solidFill>
              </a:rPr>
              <a:t> </a:t>
            </a:r>
            <a:r>
              <a:rPr lang="en-US" sz="1400" b="1" dirty="0">
                <a:solidFill>
                  <a:schemeClr val="tx2"/>
                </a:solidFill>
              </a:rPr>
              <a:t>ages of 55 - 75</a:t>
            </a:r>
            <a:r>
              <a:rPr lang="en-US" sz="1400" b="1" baseline="30000" dirty="0">
                <a:solidFill>
                  <a:schemeClr val="tx2"/>
                </a:solidFill>
              </a:rPr>
              <a:t>2</a:t>
            </a:r>
          </a:p>
          <a:p>
            <a:pPr marL="342900" indent="-342900">
              <a:spcBef>
                <a:spcPts val="600"/>
              </a:spcBef>
            </a:pPr>
            <a:r>
              <a:rPr lang="en-US" sz="1400" dirty="0">
                <a:solidFill>
                  <a:schemeClr val="tx2"/>
                </a:solidFill>
              </a:rPr>
              <a:t>Average </a:t>
            </a:r>
            <a:r>
              <a:rPr lang="en-US" sz="1400" b="1" dirty="0">
                <a:solidFill>
                  <a:schemeClr val="tx2"/>
                </a:solidFill>
              </a:rPr>
              <a:t>survival time following diagnosis </a:t>
            </a:r>
            <a:r>
              <a:rPr lang="en-US" sz="1400" dirty="0">
                <a:solidFill>
                  <a:schemeClr val="tx2"/>
                </a:solidFill>
              </a:rPr>
              <a:t>is </a:t>
            </a:r>
            <a:r>
              <a:rPr lang="en-US" sz="1400" b="1" dirty="0">
                <a:solidFill>
                  <a:schemeClr val="tx2"/>
                </a:solidFill>
              </a:rPr>
              <a:t>3 years</a:t>
            </a:r>
            <a:r>
              <a:rPr lang="en-US" altLang="zh-CN" sz="1400" baseline="30000" dirty="0">
                <a:solidFill>
                  <a:schemeClr val="tx2"/>
                </a:solidFill>
              </a:rPr>
              <a:t>3</a:t>
            </a:r>
            <a:r>
              <a:rPr lang="en-US" sz="1400" b="1" dirty="0">
                <a:solidFill>
                  <a:schemeClr val="tx2"/>
                </a:solidFill>
              </a:rPr>
              <a:t>:</a:t>
            </a:r>
          </a:p>
          <a:p>
            <a:pPr marL="617220" lvl="1" indent="-342900">
              <a:spcBef>
                <a:spcPts val="600"/>
              </a:spcBef>
            </a:pPr>
            <a:r>
              <a:rPr lang="en-US" dirty="0">
                <a:solidFill>
                  <a:schemeClr val="tx2"/>
                </a:solidFill>
              </a:rPr>
              <a:t>20% of patients survive 5 </a:t>
            </a:r>
            <a:r>
              <a:rPr lang="en-US" altLang="zh-CN" dirty="0">
                <a:solidFill>
                  <a:schemeClr val="tx2"/>
                </a:solidFill>
              </a:rPr>
              <a:t>years</a:t>
            </a:r>
            <a:r>
              <a:rPr lang="en-US" altLang="zh-CN" baseline="30000" dirty="0">
                <a:solidFill>
                  <a:schemeClr val="tx2"/>
                </a:solidFill>
              </a:rPr>
              <a:t>3</a:t>
            </a:r>
          </a:p>
          <a:p>
            <a:pPr marL="617220" lvl="1" indent="-342900">
              <a:spcBef>
                <a:spcPts val="600"/>
              </a:spcBef>
            </a:pPr>
            <a:r>
              <a:rPr lang="en-US" dirty="0">
                <a:solidFill>
                  <a:schemeClr val="tx2"/>
                </a:solidFill>
              </a:rPr>
              <a:t>10% survive 10 years</a:t>
            </a:r>
            <a:r>
              <a:rPr lang="en-US" altLang="zh-CN" baseline="30000" dirty="0">
                <a:solidFill>
                  <a:schemeClr val="tx2"/>
                </a:solidFill>
              </a:rPr>
              <a:t>3</a:t>
            </a:r>
            <a:endParaRPr lang="en-US" dirty="0">
              <a:solidFill>
                <a:schemeClr val="tx2"/>
              </a:solidFill>
            </a:endParaRPr>
          </a:p>
          <a:p>
            <a:pPr marL="617220" lvl="1" indent="-342900">
              <a:spcBef>
                <a:spcPts val="600"/>
              </a:spcBef>
            </a:pPr>
            <a:r>
              <a:rPr lang="en-US" dirty="0">
                <a:solidFill>
                  <a:schemeClr val="tx2"/>
                </a:solidFill>
              </a:rPr>
              <a:t>5% survive </a:t>
            </a:r>
            <a:r>
              <a:rPr lang="zh-CN" altLang="en-US" dirty="0">
                <a:solidFill>
                  <a:schemeClr val="tx2"/>
                </a:solidFill>
              </a:rPr>
              <a:t>≥ </a:t>
            </a:r>
            <a:r>
              <a:rPr lang="en-US" dirty="0">
                <a:solidFill>
                  <a:schemeClr val="tx2"/>
                </a:solidFill>
              </a:rPr>
              <a:t>20 years </a:t>
            </a:r>
            <a:r>
              <a:rPr lang="en-US" baseline="30000" dirty="0">
                <a:solidFill>
                  <a:schemeClr val="tx2"/>
                </a:solidFill>
              </a:rPr>
              <a:t>3</a:t>
            </a:r>
          </a:p>
          <a:p>
            <a:pPr>
              <a:spcBef>
                <a:spcPts val="600"/>
              </a:spcBef>
            </a:pPr>
            <a:endParaRPr lang="en-US" sz="1400" dirty="0"/>
          </a:p>
        </p:txBody>
      </p:sp>
      <p:sp>
        <p:nvSpPr>
          <p:cNvPr id="10" name="Footer Placeholder 5">
            <a:extLst>
              <a:ext uri="{FF2B5EF4-FFF2-40B4-BE49-F238E27FC236}">
                <a16:creationId xmlns:a16="http://schemas.microsoft.com/office/drawing/2014/main" id="{E28E7985-4095-B7D1-E7AD-89358BE1BCF6}"/>
              </a:ext>
            </a:extLst>
          </p:cNvPr>
          <p:cNvSpPr txBox="1">
            <a:spLocks/>
          </p:cNvSpPr>
          <p:nvPr/>
        </p:nvSpPr>
        <p:spPr>
          <a:xfrm>
            <a:off x="812798" y="6331209"/>
            <a:ext cx="11239600" cy="390250"/>
          </a:xfrm>
          <a:prstGeom prst="rect">
            <a:avLst/>
          </a:prstGeom>
          <a:solidFill>
            <a:schemeClr val="bg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dirty="0"/>
              <a:t>Sources: 1. </a:t>
            </a:r>
            <a:r>
              <a:rPr lang="en-GB" altLang="ja-JP" sz="1000" dirty="0">
                <a:hlinkClick r:id="rId3"/>
              </a:rPr>
              <a:t>National ALS Registry Dashboard</a:t>
            </a:r>
            <a:r>
              <a:rPr lang="en-US" altLang="ja-JP" sz="1000" dirty="0"/>
              <a:t>; 2. </a:t>
            </a:r>
            <a:r>
              <a:rPr lang="en-US" sz="1000" dirty="0">
                <a:hlinkClick r:id="rId4"/>
              </a:rPr>
              <a:t>Amyotrophic Lateral Sclerosis (ALS)</a:t>
            </a:r>
            <a:r>
              <a:rPr lang="en-US" sz="1000" dirty="0"/>
              <a:t> 3. </a:t>
            </a:r>
            <a:r>
              <a:rPr lang="en-US" sz="1000" dirty="0">
                <a:hlinkClick r:id="rId5"/>
              </a:rPr>
              <a:t>Stages of ALS</a:t>
            </a:r>
            <a:r>
              <a:rPr lang="en-US" sz="1000" dirty="0"/>
              <a:t> 4. </a:t>
            </a:r>
            <a:r>
              <a:rPr lang="en-US" sz="1000" dirty="0">
                <a:hlinkClick r:id="rId6"/>
              </a:rPr>
              <a:t>Amyotrophic Lateral Sclerosis (ALS): What It Is &amp; Symptoms</a:t>
            </a:r>
            <a:r>
              <a:rPr lang="en-US" sz="1000" dirty="0"/>
              <a:t> 5. Picture from </a:t>
            </a:r>
            <a:r>
              <a:rPr lang="en-US" sz="1000" dirty="0">
                <a:hlinkClick r:id="rId7"/>
              </a:rPr>
              <a:t>Understanding ALS: Symptoms, Causes, and Support | ALS United Greater NY</a:t>
            </a:r>
            <a:endParaRPr lang="en-US" sz="1000" dirty="0"/>
          </a:p>
          <a:p>
            <a:endParaRPr lang="en-US" altLang="ja-JP" sz="1000" dirty="0"/>
          </a:p>
        </p:txBody>
      </p:sp>
    </p:spTree>
    <p:extLst>
      <p:ext uri="{BB962C8B-B14F-4D97-AF65-F5344CB8AC3E}">
        <p14:creationId xmlns:p14="http://schemas.microsoft.com/office/powerpoint/2010/main" val="33357410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185C-4C57-B89D-11D0-4746679A67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78193D6-F4F6-28B5-4FF3-C9B1707611F9}"/>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147E2619-F524-5944-48F9-EF557C73002B}"/>
              </a:ext>
            </a:extLst>
          </p:cNvPr>
          <p:cNvSpPr>
            <a:spLocks noGrp="1"/>
          </p:cNvSpPr>
          <p:nvPr>
            <p:ph type="body" sz="quarter" idx="14"/>
          </p:nvPr>
        </p:nvSpPr>
        <p:spPr/>
        <p:txBody>
          <a:bodyPr/>
          <a:lstStyle/>
          <a:p>
            <a:endParaRPr lang="en-US"/>
          </a:p>
        </p:txBody>
      </p:sp>
      <p:pic>
        <p:nvPicPr>
          <p:cNvPr id="10" name="Picture 9">
            <a:extLst>
              <a:ext uri="{FF2B5EF4-FFF2-40B4-BE49-F238E27FC236}">
                <a16:creationId xmlns:a16="http://schemas.microsoft.com/office/drawing/2014/main" id="{9C6DFC4E-6519-5A92-8582-9AF2B15BF8A9}"/>
              </a:ext>
            </a:extLst>
          </p:cNvPr>
          <p:cNvPicPr>
            <a:picLocks noChangeAspect="1"/>
          </p:cNvPicPr>
          <p:nvPr/>
        </p:nvPicPr>
        <p:blipFill>
          <a:blip r:embed="rId2"/>
          <a:stretch>
            <a:fillRect/>
          </a:stretch>
        </p:blipFill>
        <p:spPr>
          <a:xfrm>
            <a:off x="609599" y="1330036"/>
            <a:ext cx="6712822" cy="5169055"/>
          </a:xfrm>
          <a:prstGeom prst="rect">
            <a:avLst/>
          </a:prstGeom>
        </p:spPr>
      </p:pic>
      <p:pic>
        <p:nvPicPr>
          <p:cNvPr id="5" name="Picture 4">
            <a:extLst>
              <a:ext uri="{FF2B5EF4-FFF2-40B4-BE49-F238E27FC236}">
                <a16:creationId xmlns:a16="http://schemas.microsoft.com/office/drawing/2014/main" id="{37FEC138-F868-95B9-3B05-A5C56AAB120B}"/>
              </a:ext>
            </a:extLst>
          </p:cNvPr>
          <p:cNvPicPr>
            <a:picLocks noChangeAspect="1"/>
          </p:cNvPicPr>
          <p:nvPr/>
        </p:nvPicPr>
        <p:blipFill>
          <a:blip r:embed="rId3"/>
          <a:stretch>
            <a:fillRect/>
          </a:stretch>
        </p:blipFill>
        <p:spPr>
          <a:xfrm>
            <a:off x="7322421" y="1330036"/>
            <a:ext cx="4307692" cy="2604651"/>
          </a:xfrm>
          <a:prstGeom prst="rect">
            <a:avLst/>
          </a:prstGeom>
        </p:spPr>
      </p:pic>
      <p:graphicFrame>
        <p:nvGraphicFramePr>
          <p:cNvPr id="23" name="Table 15">
            <a:extLst>
              <a:ext uri="{FF2B5EF4-FFF2-40B4-BE49-F238E27FC236}">
                <a16:creationId xmlns:a16="http://schemas.microsoft.com/office/drawing/2014/main" id="{4020140B-5FDA-69D7-E838-86B3F6208C9B}"/>
              </a:ext>
            </a:extLst>
          </p:cNvPr>
          <p:cNvGraphicFramePr>
            <a:graphicFrameLocks noGrp="1"/>
          </p:cNvGraphicFramePr>
          <p:nvPr>
            <p:extLst>
              <p:ext uri="{D42A27DB-BD31-4B8C-83A1-F6EECF244321}">
                <p14:modId xmlns:p14="http://schemas.microsoft.com/office/powerpoint/2010/main" val="1297172654"/>
              </p:ext>
            </p:extLst>
          </p:nvPr>
        </p:nvGraphicFramePr>
        <p:xfrm>
          <a:off x="7691315" y="5609010"/>
          <a:ext cx="3036027" cy="630936"/>
        </p:xfrm>
        <a:graphic>
          <a:graphicData uri="http://schemas.openxmlformats.org/drawingml/2006/table">
            <a:tbl>
              <a:tblPr firstRow="1" bandRow="1"/>
              <a:tblGrid>
                <a:gridCol w="1012009">
                  <a:extLst>
                    <a:ext uri="{9D8B030D-6E8A-4147-A177-3AD203B41FA5}">
                      <a16:colId xmlns:a16="http://schemas.microsoft.com/office/drawing/2014/main" val="3497840139"/>
                    </a:ext>
                  </a:extLst>
                </a:gridCol>
                <a:gridCol w="1012009">
                  <a:extLst>
                    <a:ext uri="{9D8B030D-6E8A-4147-A177-3AD203B41FA5}">
                      <a16:colId xmlns:a16="http://schemas.microsoft.com/office/drawing/2014/main" val="1869709511"/>
                    </a:ext>
                  </a:extLst>
                </a:gridCol>
                <a:gridCol w="1012009">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Early-S</a:t>
                      </a:r>
                      <a:r>
                        <a:rPr lang="en-US" altLang="zh-CN" sz="10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5050136"/>
                  </a:ext>
                </a:extLst>
              </a:tr>
            </a:tbl>
          </a:graphicData>
        </a:graphic>
      </p:graphicFrame>
      <p:grpSp>
        <p:nvGrpSpPr>
          <p:cNvPr id="43" name="Group 42">
            <a:extLst>
              <a:ext uri="{FF2B5EF4-FFF2-40B4-BE49-F238E27FC236}">
                <a16:creationId xmlns:a16="http://schemas.microsoft.com/office/drawing/2014/main" id="{06E3FC02-E3F1-9790-90ED-8179B62C77C4}"/>
              </a:ext>
            </a:extLst>
          </p:cNvPr>
          <p:cNvGrpSpPr/>
          <p:nvPr/>
        </p:nvGrpSpPr>
        <p:grpSpPr>
          <a:xfrm>
            <a:off x="7453988" y="4251020"/>
            <a:ext cx="3273354" cy="1276944"/>
            <a:chOff x="330965" y="4712553"/>
            <a:chExt cx="3273354" cy="1276944"/>
          </a:xfrm>
        </p:grpSpPr>
        <p:sp>
          <p:nvSpPr>
            <p:cNvPr id="50" name="Freeform: Shape 49">
              <a:extLst>
                <a:ext uri="{FF2B5EF4-FFF2-40B4-BE49-F238E27FC236}">
                  <a16:creationId xmlns:a16="http://schemas.microsoft.com/office/drawing/2014/main" id="{E758BF57-3DDC-B0EB-21AA-EB214BD9E50C}"/>
                </a:ext>
              </a:extLst>
            </p:cNvPr>
            <p:cNvSpPr/>
            <p:nvPr/>
          </p:nvSpPr>
          <p:spPr>
            <a:xfrm>
              <a:off x="661115" y="4974162"/>
              <a:ext cx="2943204" cy="978275"/>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0A58AC5-5ED3-4CA5-8BBC-F437AD827B89}"/>
                </a:ext>
              </a:extLst>
            </p:cNvPr>
            <p:cNvSpPr txBox="1"/>
            <p:nvPr/>
          </p:nvSpPr>
          <p:spPr>
            <a:xfrm>
              <a:off x="2628562" y="4712553"/>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9" name="Freeform: Shape 8">
              <a:extLst>
                <a:ext uri="{FF2B5EF4-FFF2-40B4-BE49-F238E27FC236}">
                  <a16:creationId xmlns:a16="http://schemas.microsoft.com/office/drawing/2014/main" id="{49885416-9C70-7F10-808E-BC183E27A86B}"/>
                </a:ext>
              </a:extLst>
            </p:cNvPr>
            <p:cNvSpPr/>
            <p:nvPr/>
          </p:nvSpPr>
          <p:spPr>
            <a:xfrm>
              <a:off x="662850" y="4974162"/>
              <a:ext cx="2863924" cy="937899"/>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4ABEC43-1E3C-D7FA-6C0F-AF36FB2E20E5}"/>
                </a:ext>
              </a:extLst>
            </p:cNvPr>
            <p:cNvSpPr txBox="1"/>
            <p:nvPr/>
          </p:nvSpPr>
          <p:spPr>
            <a:xfrm>
              <a:off x="330965" y="4712553"/>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cxnSp>
          <p:nvCxnSpPr>
            <p:cNvPr id="39" name="Straight Connector 38">
              <a:extLst>
                <a:ext uri="{FF2B5EF4-FFF2-40B4-BE49-F238E27FC236}">
                  <a16:creationId xmlns:a16="http://schemas.microsoft.com/office/drawing/2014/main" id="{95F8C7D5-E1AE-82C3-1DAD-69D8B02A4CD2}"/>
                </a:ext>
              </a:extLst>
            </p:cNvPr>
            <p:cNvCxnSpPr>
              <a:cxnSpLocks/>
            </p:cNvCxnSpPr>
            <p:nvPr/>
          </p:nvCxnSpPr>
          <p:spPr>
            <a:xfrm flipV="1">
              <a:off x="594436" y="4974162"/>
              <a:ext cx="0" cy="1015335"/>
            </a:xfrm>
            <a:prstGeom prst="line">
              <a:avLst/>
            </a:prstGeom>
            <a:ln>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grpSp>
      <p:pic>
        <p:nvPicPr>
          <p:cNvPr id="7" name="Picture 6">
            <a:extLst>
              <a:ext uri="{FF2B5EF4-FFF2-40B4-BE49-F238E27FC236}">
                <a16:creationId xmlns:a16="http://schemas.microsoft.com/office/drawing/2014/main" id="{A3F358CB-0719-A39F-0857-330FA9AEF66E}"/>
              </a:ext>
            </a:extLst>
          </p:cNvPr>
          <p:cNvPicPr>
            <a:picLocks noChangeAspect="1"/>
          </p:cNvPicPr>
          <p:nvPr/>
        </p:nvPicPr>
        <p:blipFill>
          <a:blip r:embed="rId4"/>
          <a:stretch>
            <a:fillRect/>
          </a:stretch>
        </p:blipFill>
        <p:spPr>
          <a:xfrm>
            <a:off x="207923" y="241599"/>
            <a:ext cx="12129736" cy="6257492"/>
          </a:xfrm>
          <a:prstGeom prst="rect">
            <a:avLst/>
          </a:prstGeom>
        </p:spPr>
      </p:pic>
    </p:spTree>
    <p:extLst>
      <p:ext uri="{BB962C8B-B14F-4D97-AF65-F5344CB8AC3E}">
        <p14:creationId xmlns:p14="http://schemas.microsoft.com/office/powerpoint/2010/main" val="35919527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3D20-0318-8AD0-ADAF-A4065089FFD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FA41F7-D607-A6BD-977E-92E789C0A92B}"/>
              </a:ext>
            </a:extLst>
          </p:cNvPr>
          <p:cNvSpPr>
            <a:spLocks noGrp="1"/>
          </p:cNvSpPr>
          <p:nvPr>
            <p:ph type="body" sz="quarter" idx="14"/>
          </p:nvPr>
        </p:nvSpPr>
        <p:spPr/>
        <p:txBody>
          <a:bodyPr/>
          <a:lstStyle/>
          <a:p>
            <a:endParaRPr lang="en-US"/>
          </a:p>
        </p:txBody>
      </p:sp>
      <p:grpSp>
        <p:nvGrpSpPr>
          <p:cNvPr id="12" name="Group 11">
            <a:extLst>
              <a:ext uri="{FF2B5EF4-FFF2-40B4-BE49-F238E27FC236}">
                <a16:creationId xmlns:a16="http://schemas.microsoft.com/office/drawing/2014/main" id="{DEB7D2D5-D478-A78E-725D-919128B46776}"/>
              </a:ext>
            </a:extLst>
          </p:cNvPr>
          <p:cNvGrpSpPr/>
          <p:nvPr/>
        </p:nvGrpSpPr>
        <p:grpSpPr>
          <a:xfrm>
            <a:off x="5968269" y="1168721"/>
            <a:ext cx="2665208" cy="5453278"/>
            <a:chOff x="7646366" y="2142478"/>
            <a:chExt cx="3484123" cy="5366764"/>
          </a:xfrm>
        </p:grpSpPr>
        <p:sp>
          <p:nvSpPr>
            <p:cNvPr id="13" name="Rectangle 12">
              <a:extLst>
                <a:ext uri="{FF2B5EF4-FFF2-40B4-BE49-F238E27FC236}">
                  <a16:creationId xmlns:a16="http://schemas.microsoft.com/office/drawing/2014/main" id="{8C14B223-3848-4A56-9796-54470799C226}"/>
                </a:ext>
              </a:extLst>
            </p:cNvPr>
            <p:cNvSpPr/>
            <p:nvPr/>
          </p:nvSpPr>
          <p:spPr>
            <a:xfrm>
              <a:off x="7646626" y="2654256"/>
              <a:ext cx="3483863" cy="48549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91440">
                <a:spcBef>
                  <a:spcPts val="1200"/>
                </a:spcBef>
                <a:spcAft>
                  <a:spcPts val="600"/>
                </a:spcAft>
              </a:pPr>
              <a:r>
                <a:rPr lang="en-US" sz="1050" b="1" dirty="0">
                  <a:solidFill>
                    <a:schemeClr val="tx1"/>
                  </a:solidFill>
                </a:rPr>
                <a:t>Turning in Bed</a:t>
              </a:r>
            </a:p>
            <a:p>
              <a:pPr marL="118872" indent="-731520"/>
              <a:r>
                <a:rPr lang="en-US" sz="1050" b="1" dirty="0">
                  <a:solidFill>
                    <a:schemeClr val="tx1"/>
                  </a:solidFill>
                </a:rPr>
                <a:t>4 </a:t>
              </a:r>
              <a:r>
                <a:rPr lang="en-US" sz="1050" dirty="0">
                  <a:solidFill>
                    <a:schemeClr val="tx1"/>
                  </a:solidFill>
                </a:rPr>
                <a:t>Normal</a:t>
              </a:r>
            </a:p>
            <a:p>
              <a:pPr marL="118872" indent="-731520"/>
              <a:r>
                <a:rPr lang="en-US" sz="1050" b="1" dirty="0">
                  <a:solidFill>
                    <a:schemeClr val="tx1"/>
                  </a:solidFill>
                </a:rPr>
                <a:t>3 </a:t>
              </a:r>
              <a:r>
                <a:rPr lang="en-US" sz="1050" dirty="0">
                  <a:solidFill>
                    <a:schemeClr val="tx1"/>
                  </a:solidFill>
                </a:rPr>
                <a:t>Somewhat slow and clumsy, but no help needed</a:t>
              </a:r>
            </a:p>
            <a:p>
              <a:pPr marL="118872" indent="-731520"/>
              <a:r>
                <a:rPr lang="en-US" sz="1050" b="1" dirty="0">
                  <a:solidFill>
                    <a:schemeClr val="tx1"/>
                  </a:solidFill>
                </a:rPr>
                <a:t>2 </a:t>
              </a:r>
              <a:r>
                <a:rPr lang="en-US" sz="1050" dirty="0">
                  <a:solidFill>
                    <a:schemeClr val="tx1"/>
                  </a:solidFill>
                </a:rPr>
                <a:t>Can turn alone or adjust sheets, but with great difficulty</a:t>
              </a:r>
            </a:p>
            <a:p>
              <a:pPr marL="118872" indent="-731520"/>
              <a:r>
                <a:rPr lang="en-US" sz="1050" b="1" dirty="0">
                  <a:solidFill>
                    <a:schemeClr val="tx1"/>
                  </a:solidFill>
                </a:rPr>
                <a:t>1</a:t>
              </a:r>
              <a:r>
                <a:rPr lang="en-US" sz="1050" dirty="0">
                  <a:solidFill>
                    <a:schemeClr val="tx1"/>
                  </a:solidFill>
                </a:rPr>
                <a:t> Can initiate, but not turn or adjust sheets alone</a:t>
              </a:r>
            </a:p>
            <a:p>
              <a:pPr marL="118872" indent="-731520"/>
              <a:r>
                <a:rPr lang="en-US" sz="1050" b="1" dirty="0">
                  <a:solidFill>
                    <a:schemeClr val="tx1"/>
                  </a:solidFill>
                </a:rPr>
                <a:t>0</a:t>
              </a:r>
              <a:r>
                <a:rPr lang="en-US" sz="1050" dirty="0">
                  <a:solidFill>
                    <a:schemeClr val="tx1"/>
                  </a:solidFill>
                </a:rPr>
                <a:t> Helpless</a:t>
              </a:r>
            </a:p>
            <a:p>
              <a:pPr marL="91440">
                <a:spcBef>
                  <a:spcPts val="1200"/>
                </a:spcBef>
                <a:spcAft>
                  <a:spcPts val="600"/>
                </a:spcAft>
              </a:pPr>
              <a:r>
                <a:rPr lang="en-US" sz="1050" b="1" dirty="0">
                  <a:solidFill>
                    <a:schemeClr val="tx1"/>
                  </a:solidFill>
                </a:rPr>
                <a:t>Walking</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Early ambulation difficulties</a:t>
              </a:r>
            </a:p>
            <a:p>
              <a:pPr marL="118872" indent="-731520"/>
              <a:r>
                <a:rPr lang="en-US" sz="1050" b="1" dirty="0">
                  <a:solidFill>
                    <a:schemeClr val="tx1"/>
                  </a:solidFill>
                </a:rPr>
                <a:t>2</a:t>
              </a:r>
              <a:r>
                <a:rPr lang="en-US" sz="1050" dirty="0">
                  <a:solidFill>
                    <a:schemeClr val="tx1"/>
                  </a:solidFill>
                </a:rPr>
                <a:t> Walks with assistance</a:t>
              </a:r>
            </a:p>
            <a:p>
              <a:pPr marL="118872" indent="-731520"/>
              <a:r>
                <a:rPr lang="en-US" sz="1050" b="1" dirty="0">
                  <a:solidFill>
                    <a:schemeClr val="tx1"/>
                  </a:solidFill>
                </a:rPr>
                <a:t>1</a:t>
              </a:r>
              <a:r>
                <a:rPr lang="en-US" sz="1050" dirty="0">
                  <a:solidFill>
                    <a:schemeClr val="tx1"/>
                  </a:solidFill>
                </a:rPr>
                <a:t> Non-ambulatory functional movement  only</a:t>
              </a:r>
            </a:p>
            <a:p>
              <a:pPr marL="118872" indent="-731520"/>
              <a:r>
                <a:rPr lang="en-US" sz="1050" b="1" dirty="0">
                  <a:solidFill>
                    <a:schemeClr val="tx1"/>
                  </a:solidFill>
                </a:rPr>
                <a:t>0</a:t>
              </a:r>
              <a:r>
                <a:rPr lang="en-US" sz="1050" dirty="0">
                  <a:solidFill>
                    <a:schemeClr val="tx1"/>
                  </a:solidFill>
                </a:rPr>
                <a:t> No purposeful leg movement</a:t>
              </a:r>
            </a:p>
            <a:p>
              <a:pPr marL="91440">
                <a:spcBef>
                  <a:spcPts val="1200"/>
                </a:spcBef>
                <a:spcAft>
                  <a:spcPts val="600"/>
                </a:spcAft>
              </a:pPr>
              <a:r>
                <a:rPr lang="en-US" sz="1050" b="1" dirty="0">
                  <a:solidFill>
                    <a:schemeClr val="tx1"/>
                  </a:solidFill>
                </a:rPr>
                <a:t>Climbing Stairs</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Slow</a:t>
              </a:r>
            </a:p>
            <a:p>
              <a:pPr marL="118872" indent="-731520"/>
              <a:r>
                <a:rPr lang="en-US" sz="1050" b="1" dirty="0">
                  <a:solidFill>
                    <a:schemeClr val="tx1"/>
                  </a:solidFill>
                </a:rPr>
                <a:t>2</a:t>
              </a:r>
              <a:r>
                <a:rPr lang="en-US" sz="1050" dirty="0">
                  <a:solidFill>
                    <a:schemeClr val="tx1"/>
                  </a:solidFill>
                </a:rPr>
                <a:t> Mild unsteadiness or fatigue</a:t>
              </a:r>
            </a:p>
            <a:p>
              <a:pPr marL="118872" indent="-731520"/>
              <a:r>
                <a:rPr lang="en-US" sz="1050" b="1" dirty="0">
                  <a:solidFill>
                    <a:schemeClr val="tx1"/>
                  </a:solidFill>
                </a:rPr>
                <a:t>1</a:t>
              </a:r>
              <a:r>
                <a:rPr lang="en-US" sz="1050" dirty="0">
                  <a:solidFill>
                    <a:schemeClr val="tx1"/>
                  </a:solidFill>
                </a:rPr>
                <a:t> Needs assistance</a:t>
              </a:r>
            </a:p>
            <a:p>
              <a:pPr marL="118872" indent="-731520"/>
              <a:r>
                <a:rPr lang="en-US" sz="1050" b="1" dirty="0">
                  <a:solidFill>
                    <a:schemeClr val="tx1"/>
                  </a:solidFill>
                </a:rPr>
                <a:t>0</a:t>
              </a:r>
              <a:r>
                <a:rPr lang="en-US" sz="1050" dirty="0">
                  <a:solidFill>
                    <a:schemeClr val="tx1"/>
                  </a:solidFill>
                </a:rPr>
                <a:t> Cannot do</a:t>
              </a:r>
            </a:p>
          </p:txBody>
        </p:sp>
        <p:sp>
          <p:nvSpPr>
            <p:cNvPr id="14" name="Rectangle 13">
              <a:extLst>
                <a:ext uri="{FF2B5EF4-FFF2-40B4-BE49-F238E27FC236}">
                  <a16:creationId xmlns:a16="http://schemas.microsoft.com/office/drawing/2014/main" id="{A71F4440-4E5A-5EB4-1972-3F9881DF5AE9}"/>
                </a:ext>
              </a:extLst>
            </p:cNvPr>
            <p:cNvSpPr/>
            <p:nvPr/>
          </p:nvSpPr>
          <p:spPr>
            <a:xfrm>
              <a:off x="7646366" y="2158040"/>
              <a:ext cx="3474720" cy="51206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5FD64B-729C-9392-4D38-8B2A4FE791DE}"/>
                </a:ext>
              </a:extLst>
            </p:cNvPr>
            <p:cNvSpPr txBox="1"/>
            <p:nvPr/>
          </p:nvSpPr>
          <p:spPr>
            <a:xfrm>
              <a:off x="7646367" y="2142478"/>
              <a:ext cx="3474719" cy="501115"/>
            </a:xfrm>
            <a:prstGeom prst="rect">
              <a:avLst/>
            </a:prstGeom>
            <a:solidFill>
              <a:srgbClr val="C9D2BC"/>
            </a:solidFill>
            <a:ln>
              <a:solidFill>
                <a:schemeClr val="bg1"/>
              </a:solidFill>
            </a:ln>
          </p:spPr>
          <p:txBody>
            <a:bodyPr vert="horz" wrap="square" lIns="91440" tIns="45720" rIns="91440" bIns="45720" rtlCol="0" anchor="ctr" anchorCtr="0" compatLnSpc="1">
              <a:noAutofit/>
            </a:bodyPr>
            <a:lstStyle/>
            <a:p>
              <a:pPr algn="ctr"/>
              <a:r>
                <a:rPr lang="en-US" sz="1300" b="1" kern="0" dirty="0"/>
                <a:t>GROSS MOTOR</a:t>
              </a:r>
            </a:p>
          </p:txBody>
        </p:sp>
      </p:grpSp>
      <p:grpSp>
        <p:nvGrpSpPr>
          <p:cNvPr id="18" name="Group 17">
            <a:extLst>
              <a:ext uri="{FF2B5EF4-FFF2-40B4-BE49-F238E27FC236}">
                <a16:creationId xmlns:a16="http://schemas.microsoft.com/office/drawing/2014/main" id="{57A01358-33B9-2D71-532B-C465079F7C33}"/>
              </a:ext>
            </a:extLst>
          </p:cNvPr>
          <p:cNvGrpSpPr/>
          <p:nvPr/>
        </p:nvGrpSpPr>
        <p:grpSpPr>
          <a:xfrm>
            <a:off x="8633477" y="1154581"/>
            <a:ext cx="2622811" cy="5467418"/>
            <a:chOff x="7765372" y="3926082"/>
            <a:chExt cx="3499888" cy="5467418"/>
          </a:xfrm>
        </p:grpSpPr>
        <p:sp>
          <p:nvSpPr>
            <p:cNvPr id="19" name="Rectangle 18">
              <a:extLst>
                <a:ext uri="{FF2B5EF4-FFF2-40B4-BE49-F238E27FC236}">
                  <a16:creationId xmlns:a16="http://schemas.microsoft.com/office/drawing/2014/main" id="{96AD15F4-8C10-5F8B-4E1F-076A11916ED7}"/>
                </a:ext>
              </a:extLst>
            </p:cNvPr>
            <p:cNvSpPr/>
            <p:nvPr/>
          </p:nvSpPr>
          <p:spPr>
            <a:xfrm>
              <a:off x="7765372" y="4475138"/>
              <a:ext cx="3484124" cy="49183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a:spcBef>
                  <a:spcPts val="1200"/>
                </a:spcBef>
                <a:spcAft>
                  <a:spcPts val="600"/>
                </a:spcAft>
              </a:pPr>
              <a:r>
                <a:rPr lang="en-US" sz="1050" b="1" dirty="0">
                  <a:solidFill>
                    <a:schemeClr val="tx1"/>
                  </a:solidFill>
                </a:rPr>
                <a:t>Dyspnea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Occurs when walking</a:t>
              </a:r>
            </a:p>
            <a:p>
              <a:pPr marL="118872" indent="-731520"/>
              <a:r>
                <a:rPr lang="en-US" sz="1050" b="1" dirty="0">
                  <a:solidFill>
                    <a:schemeClr val="tx1"/>
                  </a:solidFill>
                </a:rPr>
                <a:t>2</a:t>
              </a:r>
              <a:r>
                <a:rPr lang="en-US" sz="1050" dirty="0">
                  <a:solidFill>
                    <a:schemeClr val="tx1"/>
                  </a:solidFill>
                </a:rPr>
                <a:t> Occurs with one or more of the following: eating, bathing, dressing (ADL)</a:t>
              </a:r>
            </a:p>
            <a:p>
              <a:pPr marL="118872" indent="-731520"/>
              <a:r>
                <a:rPr lang="en-US" sz="1050" b="1" dirty="0">
                  <a:solidFill>
                    <a:schemeClr val="tx1"/>
                  </a:solidFill>
                </a:rPr>
                <a:t>1</a:t>
              </a:r>
              <a:r>
                <a:rPr lang="en-US" sz="1050" dirty="0">
                  <a:solidFill>
                    <a:schemeClr val="tx1"/>
                  </a:solidFill>
                </a:rPr>
                <a:t> Occurs at rest, difficulty breathing when either sitting or lying0 Significant difficulty, considering using mechanical respiratory support</a:t>
              </a:r>
            </a:p>
            <a:p>
              <a:pPr marL="91440">
                <a:spcBef>
                  <a:spcPts val="1200"/>
                </a:spcBef>
                <a:spcAft>
                  <a:spcPts val="600"/>
                </a:spcAft>
              </a:pPr>
              <a:r>
                <a:rPr lang="en-US" sz="1050" b="1" dirty="0">
                  <a:solidFill>
                    <a:schemeClr val="tx1"/>
                  </a:solidFill>
                </a:rPr>
                <a:t>Orthopnea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Some difficulty sleeping at night due to shortness of breath. Does not routinely use more than two pillows</a:t>
              </a:r>
            </a:p>
            <a:p>
              <a:pPr marL="118872" indent="-731520"/>
              <a:r>
                <a:rPr lang="en-US" sz="1050" b="1" dirty="0">
                  <a:solidFill>
                    <a:schemeClr val="tx1"/>
                  </a:solidFill>
                </a:rPr>
                <a:t>2</a:t>
              </a:r>
              <a:r>
                <a:rPr lang="en-US" sz="1050" dirty="0">
                  <a:solidFill>
                    <a:schemeClr val="tx1"/>
                  </a:solidFill>
                </a:rPr>
                <a:t> Needs extra pillow in order to sleep (more than two)</a:t>
              </a:r>
            </a:p>
            <a:p>
              <a:pPr marL="118872" indent="-731520"/>
              <a:r>
                <a:rPr lang="en-US" sz="1050" b="1" dirty="0">
                  <a:solidFill>
                    <a:schemeClr val="tx1"/>
                  </a:solidFill>
                </a:rPr>
                <a:t>1</a:t>
              </a:r>
              <a:r>
                <a:rPr lang="en-US" sz="1050" dirty="0">
                  <a:solidFill>
                    <a:schemeClr val="tx1"/>
                  </a:solidFill>
                </a:rPr>
                <a:t> Can only sleep sitting up</a:t>
              </a:r>
            </a:p>
            <a:p>
              <a:pPr marL="118872" indent="-731520"/>
              <a:r>
                <a:rPr lang="en-US" sz="1050" b="1" dirty="0">
                  <a:solidFill>
                    <a:schemeClr val="tx1"/>
                  </a:solidFill>
                </a:rPr>
                <a:t>0</a:t>
              </a:r>
              <a:r>
                <a:rPr lang="en-US" sz="1050" dirty="0">
                  <a:solidFill>
                    <a:schemeClr val="tx1"/>
                  </a:solidFill>
                </a:rPr>
                <a:t> Unable to sleep</a:t>
              </a:r>
            </a:p>
            <a:p>
              <a:pPr marL="91440">
                <a:spcBef>
                  <a:spcPts val="1200"/>
                </a:spcBef>
                <a:spcAft>
                  <a:spcPts val="600"/>
                </a:spcAft>
              </a:pPr>
              <a:r>
                <a:rPr lang="en-US" sz="1050" b="1" dirty="0">
                  <a:solidFill>
                    <a:schemeClr val="tx1"/>
                  </a:solidFill>
                </a:rPr>
                <a:t>Respiratory Insufficiency</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Intermittent use of BiPAP</a:t>
              </a:r>
            </a:p>
            <a:p>
              <a:pPr marL="118872" indent="-731520"/>
              <a:r>
                <a:rPr lang="en-US" sz="1050" b="1" dirty="0">
                  <a:solidFill>
                    <a:schemeClr val="tx1"/>
                  </a:solidFill>
                </a:rPr>
                <a:t>2</a:t>
              </a:r>
              <a:r>
                <a:rPr lang="en-US" sz="1050" dirty="0">
                  <a:solidFill>
                    <a:schemeClr val="tx1"/>
                  </a:solidFill>
                </a:rPr>
                <a:t> Continuous use of BiPAP</a:t>
              </a:r>
            </a:p>
            <a:p>
              <a:pPr marL="118872" indent="-731520"/>
              <a:r>
                <a:rPr lang="en-US" sz="1050" b="1" dirty="0">
                  <a:solidFill>
                    <a:schemeClr val="tx1"/>
                  </a:solidFill>
                </a:rPr>
                <a:t>1</a:t>
              </a:r>
              <a:r>
                <a:rPr lang="en-US" sz="1050" dirty="0">
                  <a:solidFill>
                    <a:schemeClr val="tx1"/>
                  </a:solidFill>
                </a:rPr>
                <a:t> Continuous use of BiPAP during the night and day</a:t>
              </a:r>
            </a:p>
            <a:p>
              <a:pPr marL="118872" indent="-731520"/>
              <a:r>
                <a:rPr lang="en-US" sz="1050" b="1" dirty="0">
                  <a:solidFill>
                    <a:schemeClr val="tx1"/>
                  </a:solidFill>
                </a:rPr>
                <a:t>0</a:t>
              </a:r>
              <a:r>
                <a:rPr lang="en-US" sz="1050" dirty="0">
                  <a:solidFill>
                    <a:schemeClr val="tx1"/>
                  </a:solidFill>
                </a:rPr>
                <a:t> Invasive mechanical ventilation by intubation or tracheostomy</a:t>
              </a:r>
            </a:p>
          </p:txBody>
        </p:sp>
        <p:sp>
          <p:nvSpPr>
            <p:cNvPr id="20" name="Rectangle 19">
              <a:extLst>
                <a:ext uri="{FF2B5EF4-FFF2-40B4-BE49-F238E27FC236}">
                  <a16:creationId xmlns:a16="http://schemas.microsoft.com/office/drawing/2014/main" id="{739FB924-14BA-EF3A-AB4B-3893EF33D8A6}"/>
                </a:ext>
              </a:extLst>
            </p:cNvPr>
            <p:cNvSpPr/>
            <p:nvPr/>
          </p:nvSpPr>
          <p:spPr>
            <a:xfrm>
              <a:off x="7765372" y="3957111"/>
              <a:ext cx="3474720" cy="519242"/>
            </a:xfrm>
            <a:prstGeom prst="rect">
              <a:avLst/>
            </a:prstGeom>
            <a:solidFill>
              <a:srgbClr val="3762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A411506-B99C-FF76-0DEA-F901A7F48B0D}"/>
                </a:ext>
              </a:extLst>
            </p:cNvPr>
            <p:cNvSpPr txBox="1"/>
            <p:nvPr/>
          </p:nvSpPr>
          <p:spPr>
            <a:xfrm>
              <a:off x="7790540" y="3926082"/>
              <a:ext cx="3474720" cy="506446"/>
            </a:xfrm>
            <a:prstGeom prst="rect">
              <a:avLst/>
            </a:prstGeom>
            <a:solidFill>
              <a:srgbClr val="E5EEEF"/>
            </a:solidFill>
            <a:ln>
              <a:solidFill>
                <a:schemeClr val="bg1"/>
              </a:solidFill>
            </a:ln>
          </p:spPr>
          <p:txBody>
            <a:bodyPr vert="horz" wrap="square" lIns="91440" tIns="45720" rIns="91440" bIns="45720" rtlCol="0" anchor="ctr" anchorCtr="0" compatLnSpc="1">
              <a:noAutofit/>
            </a:bodyPr>
            <a:lstStyle/>
            <a:p>
              <a:pPr algn="ctr"/>
              <a:r>
                <a:rPr lang="en-US" sz="1400" b="1" kern="0" dirty="0"/>
                <a:t>RESPIRATORY</a:t>
              </a:r>
            </a:p>
          </p:txBody>
        </p:sp>
      </p:grpSp>
      <p:grpSp>
        <p:nvGrpSpPr>
          <p:cNvPr id="24" name="Group 23">
            <a:extLst>
              <a:ext uri="{FF2B5EF4-FFF2-40B4-BE49-F238E27FC236}">
                <a16:creationId xmlns:a16="http://schemas.microsoft.com/office/drawing/2014/main" id="{243653BE-0180-B8B0-B2BC-9841830F5C17}"/>
              </a:ext>
            </a:extLst>
          </p:cNvPr>
          <p:cNvGrpSpPr/>
          <p:nvPr/>
        </p:nvGrpSpPr>
        <p:grpSpPr>
          <a:xfrm>
            <a:off x="3279920" y="1174111"/>
            <a:ext cx="2662296" cy="5447888"/>
            <a:chOff x="998686" y="3947551"/>
            <a:chExt cx="3480318" cy="5447888"/>
          </a:xfrm>
        </p:grpSpPr>
        <p:sp>
          <p:nvSpPr>
            <p:cNvPr id="25" name="Rectangle 24">
              <a:extLst>
                <a:ext uri="{FF2B5EF4-FFF2-40B4-BE49-F238E27FC236}">
                  <a16:creationId xmlns:a16="http://schemas.microsoft.com/office/drawing/2014/main" id="{8E8C7735-D6EF-96B8-99D0-CFDA2F739D9B}"/>
                </a:ext>
              </a:extLst>
            </p:cNvPr>
            <p:cNvSpPr/>
            <p:nvPr/>
          </p:nvSpPr>
          <p:spPr>
            <a:xfrm>
              <a:off x="998686" y="4477076"/>
              <a:ext cx="3480318" cy="49183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91440">
                <a:spcBef>
                  <a:spcPts val="1200"/>
                </a:spcBef>
                <a:spcAft>
                  <a:spcPts val="600"/>
                </a:spcAft>
              </a:pPr>
              <a:r>
                <a:rPr lang="en-US" sz="1050" b="1">
                  <a:solidFill>
                    <a:schemeClr val="tx1"/>
                  </a:solidFill>
                </a:rPr>
                <a:t>Handwriting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Slow or sloppy; all words are legible</a:t>
              </a:r>
            </a:p>
            <a:p>
              <a:pPr marL="118872" indent="-731520"/>
              <a:r>
                <a:rPr lang="en-US" sz="1050" b="1">
                  <a:solidFill>
                    <a:schemeClr val="tx1"/>
                  </a:solidFill>
                </a:rPr>
                <a:t>2</a:t>
              </a:r>
              <a:r>
                <a:rPr lang="en-US" sz="1050">
                  <a:solidFill>
                    <a:schemeClr val="tx1"/>
                  </a:solidFill>
                </a:rPr>
                <a:t> Not all words are legible</a:t>
              </a:r>
            </a:p>
            <a:p>
              <a:pPr marL="118872" indent="-731520"/>
              <a:r>
                <a:rPr lang="en-US" sz="1050" b="1">
                  <a:solidFill>
                    <a:schemeClr val="tx1"/>
                  </a:solidFill>
                </a:rPr>
                <a:t>1</a:t>
              </a:r>
              <a:r>
                <a:rPr lang="en-US" sz="1050">
                  <a:solidFill>
                    <a:schemeClr val="tx1"/>
                  </a:solidFill>
                </a:rPr>
                <a:t> Able to grip pen but unable to write</a:t>
              </a:r>
            </a:p>
            <a:p>
              <a:pPr marL="118872" indent="-731520"/>
              <a:r>
                <a:rPr lang="en-US" sz="1050" b="1">
                  <a:solidFill>
                    <a:schemeClr val="tx1"/>
                  </a:solidFill>
                </a:rPr>
                <a:t>0</a:t>
              </a:r>
              <a:r>
                <a:rPr lang="en-US" sz="1050">
                  <a:solidFill>
                    <a:schemeClr val="tx1"/>
                  </a:solidFill>
                </a:rPr>
                <a:t> Unable to grip pen</a:t>
              </a:r>
            </a:p>
            <a:p>
              <a:pPr marL="91440">
                <a:spcBef>
                  <a:spcPts val="1200"/>
                </a:spcBef>
                <a:spcAft>
                  <a:spcPts val="600"/>
                </a:spcAft>
              </a:pPr>
              <a:r>
                <a:rPr lang="en-US" sz="1050" b="1">
                  <a:solidFill>
                    <a:schemeClr val="tx1"/>
                  </a:solidFill>
                </a:rPr>
                <a:t>Cutting Food *</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Somewhat slow and clumsy, but no help needed</a:t>
              </a:r>
            </a:p>
            <a:p>
              <a:pPr marL="118872" indent="-731520"/>
              <a:r>
                <a:rPr lang="en-US" sz="1050" b="1">
                  <a:solidFill>
                    <a:schemeClr val="tx1"/>
                  </a:solidFill>
                </a:rPr>
                <a:t>2</a:t>
              </a:r>
              <a:r>
                <a:rPr lang="en-US" sz="1050">
                  <a:solidFill>
                    <a:schemeClr val="tx1"/>
                  </a:solidFill>
                </a:rPr>
                <a:t> Can cut most foods, although clumsy and slow; some help needed</a:t>
              </a:r>
            </a:p>
            <a:p>
              <a:pPr marL="118872" indent="-731520"/>
              <a:r>
                <a:rPr lang="en-US" sz="1050" b="1">
                  <a:solidFill>
                    <a:schemeClr val="tx1"/>
                  </a:solidFill>
                </a:rPr>
                <a:t>1</a:t>
              </a:r>
              <a:r>
                <a:rPr lang="en-US" sz="1050">
                  <a:solidFill>
                    <a:schemeClr val="tx1"/>
                  </a:solidFill>
                </a:rPr>
                <a:t> Food must be cut by someone, but can still feed slowly</a:t>
              </a:r>
            </a:p>
            <a:p>
              <a:pPr marL="118872" indent="-731520"/>
              <a:r>
                <a:rPr lang="en-US" sz="1050" b="1">
                  <a:solidFill>
                    <a:schemeClr val="tx1"/>
                  </a:solidFill>
                </a:rPr>
                <a:t>0</a:t>
              </a:r>
              <a:r>
                <a:rPr lang="en-US" sz="1050">
                  <a:solidFill>
                    <a:schemeClr val="tx1"/>
                  </a:solidFill>
                </a:rPr>
                <a:t> Needs to be fed</a:t>
              </a:r>
            </a:p>
            <a:p>
              <a:pPr marL="91440">
                <a:spcBef>
                  <a:spcPts val="1200"/>
                </a:spcBef>
                <a:spcAft>
                  <a:spcPts val="600"/>
                </a:spcAft>
              </a:pPr>
              <a:r>
                <a:rPr lang="en-US" sz="1050" b="1">
                  <a:solidFill>
                    <a:schemeClr val="tx1"/>
                  </a:solidFill>
                </a:rPr>
                <a:t>Dressing and Hygiene</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Independent and complete self-care with effort or decreased efficiency</a:t>
              </a:r>
            </a:p>
            <a:p>
              <a:pPr marL="118872" indent="-731520"/>
              <a:r>
                <a:rPr lang="en-US" sz="1050" b="1">
                  <a:solidFill>
                    <a:schemeClr val="tx1"/>
                  </a:solidFill>
                </a:rPr>
                <a:t>2</a:t>
              </a:r>
              <a:r>
                <a:rPr lang="en-US" sz="1050">
                  <a:solidFill>
                    <a:schemeClr val="tx1"/>
                  </a:solidFill>
                </a:rPr>
                <a:t> Intermittent assistance or substitute methods</a:t>
              </a:r>
            </a:p>
            <a:p>
              <a:pPr marL="118872" indent="-731520"/>
              <a:r>
                <a:rPr lang="en-US" sz="1050" b="1">
                  <a:solidFill>
                    <a:schemeClr val="tx1"/>
                  </a:solidFill>
                </a:rPr>
                <a:t>1</a:t>
              </a:r>
              <a:r>
                <a:rPr lang="en-US" sz="1050">
                  <a:solidFill>
                    <a:schemeClr val="tx1"/>
                  </a:solidFill>
                </a:rPr>
                <a:t> Needs attendant for self-care</a:t>
              </a:r>
            </a:p>
            <a:p>
              <a:pPr marL="118872" indent="-731520"/>
              <a:r>
                <a:rPr lang="en-US" sz="1050" b="1">
                  <a:solidFill>
                    <a:schemeClr val="tx1"/>
                  </a:solidFill>
                </a:rPr>
                <a:t>0</a:t>
              </a:r>
              <a:r>
                <a:rPr lang="en-US" sz="1050">
                  <a:solidFill>
                    <a:schemeClr val="tx1"/>
                  </a:solidFill>
                </a:rPr>
                <a:t> Total dependence</a:t>
              </a:r>
            </a:p>
            <a:p>
              <a:pPr marL="91440"/>
              <a:endParaRPr lang="en-US" sz="1050">
                <a:solidFill>
                  <a:schemeClr val="tx1"/>
                </a:solidFill>
              </a:endParaRPr>
            </a:p>
            <a:p>
              <a:pPr marL="91440"/>
              <a:r>
                <a:rPr lang="en-US" sz="1050">
                  <a:solidFill>
                    <a:schemeClr val="tx1"/>
                  </a:solidFill>
                </a:rPr>
                <a:t>* There are different assessments for cutting food with gastrostomy.</a:t>
              </a:r>
            </a:p>
          </p:txBody>
        </p:sp>
        <p:sp>
          <p:nvSpPr>
            <p:cNvPr id="26" name="Rectangle 25">
              <a:extLst>
                <a:ext uri="{FF2B5EF4-FFF2-40B4-BE49-F238E27FC236}">
                  <a16:creationId xmlns:a16="http://schemas.microsoft.com/office/drawing/2014/main" id="{8474FC02-B0BB-4CC5-6A01-0B2DDECFF39D}"/>
                </a:ext>
              </a:extLst>
            </p:cNvPr>
            <p:cNvSpPr/>
            <p:nvPr/>
          </p:nvSpPr>
          <p:spPr>
            <a:xfrm>
              <a:off x="998686" y="3957973"/>
              <a:ext cx="3480317" cy="520319"/>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1E9F21D-9D2E-EF57-EAC3-49DF6ED281CE}"/>
                </a:ext>
              </a:extLst>
            </p:cNvPr>
            <p:cNvSpPr txBox="1"/>
            <p:nvPr/>
          </p:nvSpPr>
          <p:spPr>
            <a:xfrm>
              <a:off x="1020406" y="3947551"/>
              <a:ext cx="3458597" cy="513486"/>
            </a:xfrm>
            <a:prstGeom prst="rect">
              <a:avLst/>
            </a:prstGeom>
            <a:solidFill>
              <a:srgbClr val="D1E5FF"/>
            </a:solidFill>
            <a:ln>
              <a:solidFill>
                <a:schemeClr val="bg1"/>
              </a:solidFill>
            </a:ln>
          </p:spPr>
          <p:txBody>
            <a:bodyPr vert="horz" wrap="square" lIns="91440" tIns="45720" rIns="91440" bIns="45720" rtlCol="0" anchor="ctr" anchorCtr="0" compatLnSpc="1">
              <a:noAutofit/>
            </a:bodyPr>
            <a:lstStyle/>
            <a:p>
              <a:pPr algn="ctr"/>
              <a:r>
                <a:rPr lang="en-US" sz="1300" b="1" kern="0"/>
                <a:t>FINE MOTOR</a:t>
              </a:r>
            </a:p>
          </p:txBody>
        </p:sp>
      </p:grpSp>
      <p:grpSp>
        <p:nvGrpSpPr>
          <p:cNvPr id="31" name="Group 30">
            <a:extLst>
              <a:ext uri="{FF2B5EF4-FFF2-40B4-BE49-F238E27FC236}">
                <a16:creationId xmlns:a16="http://schemas.microsoft.com/office/drawing/2014/main" id="{B76A366A-CCC0-57DB-FFF8-1C28783517A5}"/>
              </a:ext>
            </a:extLst>
          </p:cNvPr>
          <p:cNvGrpSpPr/>
          <p:nvPr/>
        </p:nvGrpSpPr>
        <p:grpSpPr>
          <a:xfrm>
            <a:off x="609600" y="1184534"/>
            <a:ext cx="2662295" cy="5440535"/>
            <a:chOff x="879680" y="2156802"/>
            <a:chExt cx="3480317" cy="5440535"/>
          </a:xfrm>
        </p:grpSpPr>
        <p:sp>
          <p:nvSpPr>
            <p:cNvPr id="32" name="Rectangle 31">
              <a:extLst>
                <a:ext uri="{FF2B5EF4-FFF2-40B4-BE49-F238E27FC236}">
                  <a16:creationId xmlns:a16="http://schemas.microsoft.com/office/drawing/2014/main" id="{4A28BC18-1DE2-E393-0395-C426F8AE2507}"/>
                </a:ext>
              </a:extLst>
            </p:cNvPr>
            <p:cNvSpPr/>
            <p:nvPr/>
          </p:nvSpPr>
          <p:spPr>
            <a:xfrm>
              <a:off x="879680" y="2678973"/>
              <a:ext cx="3480317" cy="49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rtlCol="0" anchor="t" anchorCtr="0"/>
            <a:lstStyle/>
            <a:p>
              <a:pPr marL="91440">
                <a:spcBef>
                  <a:spcPts val="1200"/>
                </a:spcBef>
                <a:spcAft>
                  <a:spcPts val="600"/>
                </a:spcAft>
              </a:pPr>
              <a:r>
                <a:rPr lang="en-US" sz="1050" b="1">
                  <a:solidFill>
                    <a:schemeClr val="tx1"/>
                  </a:solidFill>
                </a:rPr>
                <a:t>Speech</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Detectable speech disturbance</a:t>
              </a:r>
            </a:p>
            <a:p>
              <a:pPr marL="118872" indent="-731520"/>
              <a:r>
                <a:rPr lang="en-US" sz="1050" b="1">
                  <a:solidFill>
                    <a:schemeClr val="tx1"/>
                  </a:solidFill>
                </a:rPr>
                <a:t>2</a:t>
              </a:r>
              <a:r>
                <a:rPr lang="en-US" sz="1050">
                  <a:solidFill>
                    <a:schemeClr val="tx1"/>
                  </a:solidFill>
                </a:rPr>
                <a:t> Intelligible with repeating</a:t>
              </a:r>
            </a:p>
            <a:p>
              <a:pPr marL="118872" indent="-731520"/>
              <a:r>
                <a:rPr lang="en-US" sz="1050" b="1">
                  <a:solidFill>
                    <a:schemeClr val="tx1"/>
                  </a:solidFill>
                </a:rPr>
                <a:t>1</a:t>
              </a:r>
              <a:r>
                <a:rPr lang="en-US" sz="1050">
                  <a:solidFill>
                    <a:schemeClr val="tx1"/>
                  </a:solidFill>
                </a:rPr>
                <a:t> Speech combined with nonvocal     communication</a:t>
              </a:r>
            </a:p>
            <a:p>
              <a:pPr marL="118872" indent="-731520"/>
              <a:r>
                <a:rPr lang="en-US" sz="1050" b="1">
                  <a:solidFill>
                    <a:schemeClr val="tx1"/>
                  </a:solidFill>
                </a:rPr>
                <a:t>0</a:t>
              </a:r>
              <a:r>
                <a:rPr lang="en-US" sz="1050">
                  <a:solidFill>
                    <a:schemeClr val="tx1"/>
                  </a:solidFill>
                </a:rPr>
                <a:t> Loss of useful speech</a:t>
              </a:r>
            </a:p>
            <a:p>
              <a:pPr marL="91440">
                <a:spcBef>
                  <a:spcPts val="1200"/>
                </a:spcBef>
                <a:spcAft>
                  <a:spcPts val="600"/>
                </a:spcAft>
              </a:pPr>
              <a:r>
                <a:rPr lang="en-US" sz="1050" b="1">
                  <a:solidFill>
                    <a:schemeClr val="tx1"/>
                  </a:solidFill>
                </a:rPr>
                <a:t>Salivation</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Slight but definite excess of saliva in mouth; may have nighttime drooling</a:t>
              </a:r>
            </a:p>
            <a:p>
              <a:pPr marL="118872" indent="-731520"/>
              <a:r>
                <a:rPr lang="en-US" sz="1050" b="1">
                  <a:solidFill>
                    <a:schemeClr val="tx1"/>
                  </a:solidFill>
                </a:rPr>
                <a:t>2</a:t>
              </a:r>
              <a:r>
                <a:rPr lang="en-US" sz="1050">
                  <a:solidFill>
                    <a:schemeClr val="tx1"/>
                  </a:solidFill>
                </a:rPr>
                <a:t> Moderately excessive saliva; may have minimal drooling</a:t>
              </a:r>
            </a:p>
            <a:p>
              <a:pPr marL="118872" indent="-731520"/>
              <a:r>
                <a:rPr lang="en-US" sz="1050">
                  <a:solidFill>
                    <a:schemeClr val="tx1"/>
                  </a:solidFill>
                </a:rPr>
                <a:t>1 Marked excess of saliva with some drooling</a:t>
              </a:r>
            </a:p>
            <a:p>
              <a:pPr marL="118872" indent="-731520"/>
              <a:r>
                <a:rPr lang="en-US" sz="1050" b="1">
                  <a:solidFill>
                    <a:schemeClr val="tx1"/>
                  </a:solidFill>
                </a:rPr>
                <a:t>0</a:t>
              </a:r>
              <a:r>
                <a:rPr lang="en-US" sz="1050">
                  <a:solidFill>
                    <a:schemeClr val="tx1"/>
                  </a:solidFill>
                </a:rPr>
                <a:t> Marked drooling; requires constant tissue or handkerchief</a:t>
              </a:r>
            </a:p>
            <a:p>
              <a:pPr marL="91440">
                <a:spcBef>
                  <a:spcPts val="1200"/>
                </a:spcBef>
                <a:spcAft>
                  <a:spcPts val="600"/>
                </a:spcAft>
              </a:pPr>
              <a:r>
                <a:rPr lang="en-US" sz="1050" b="1">
                  <a:solidFill>
                    <a:schemeClr val="tx1"/>
                  </a:solidFill>
                </a:rPr>
                <a:t>Swallowing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Early eating problems — occasional choking</a:t>
              </a:r>
            </a:p>
            <a:p>
              <a:pPr marL="118872" indent="-731520"/>
              <a:r>
                <a:rPr lang="en-US" sz="1050" b="1">
                  <a:solidFill>
                    <a:schemeClr val="tx1"/>
                  </a:solidFill>
                </a:rPr>
                <a:t>2</a:t>
              </a:r>
              <a:r>
                <a:rPr lang="en-US" sz="1050">
                  <a:solidFill>
                    <a:schemeClr val="tx1"/>
                  </a:solidFill>
                </a:rPr>
                <a:t> Dietary consistency changes</a:t>
              </a:r>
            </a:p>
            <a:p>
              <a:pPr marL="118872" indent="-731520"/>
              <a:r>
                <a:rPr lang="en-US" sz="1050" b="1">
                  <a:solidFill>
                    <a:schemeClr val="tx1"/>
                  </a:solidFill>
                </a:rPr>
                <a:t>1</a:t>
              </a:r>
              <a:r>
                <a:rPr lang="en-US" sz="1050">
                  <a:solidFill>
                    <a:schemeClr val="tx1"/>
                  </a:solidFill>
                </a:rPr>
                <a:t> Needs supplemental tube feeding</a:t>
              </a:r>
            </a:p>
            <a:p>
              <a:pPr marL="118872" indent="-731520"/>
              <a:r>
                <a:rPr lang="en-US" sz="1050" b="1">
                  <a:solidFill>
                    <a:schemeClr val="tx1"/>
                  </a:solidFill>
                </a:rPr>
                <a:t>0</a:t>
              </a:r>
              <a:r>
                <a:rPr lang="en-US" sz="1050">
                  <a:solidFill>
                    <a:schemeClr val="tx1"/>
                  </a:solidFill>
                </a:rPr>
                <a:t> NPO (exclusively parenteral or enteral feeding)</a:t>
              </a:r>
            </a:p>
          </p:txBody>
        </p:sp>
        <p:sp>
          <p:nvSpPr>
            <p:cNvPr id="33" name="Rectangle 32">
              <a:extLst>
                <a:ext uri="{FF2B5EF4-FFF2-40B4-BE49-F238E27FC236}">
                  <a16:creationId xmlns:a16="http://schemas.microsoft.com/office/drawing/2014/main" id="{8796BBDA-FC19-C954-D20E-B7BF6524622A}"/>
                </a:ext>
              </a:extLst>
            </p:cNvPr>
            <p:cNvSpPr/>
            <p:nvPr/>
          </p:nvSpPr>
          <p:spPr>
            <a:xfrm>
              <a:off x="887959" y="2162126"/>
              <a:ext cx="3472038" cy="5225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75167CD-C8C5-488D-38A2-8B7B93167098}"/>
                </a:ext>
              </a:extLst>
            </p:cNvPr>
            <p:cNvSpPr txBox="1"/>
            <p:nvPr/>
          </p:nvSpPr>
          <p:spPr>
            <a:xfrm>
              <a:off x="887958" y="2156802"/>
              <a:ext cx="3450319" cy="513486"/>
            </a:xfrm>
            <a:prstGeom prst="rect">
              <a:avLst/>
            </a:prstGeom>
            <a:solidFill>
              <a:srgbClr val="AFD2FF"/>
            </a:solidFill>
            <a:ln>
              <a:solidFill>
                <a:schemeClr val="bg1"/>
              </a:solidFill>
            </a:ln>
          </p:spPr>
          <p:txBody>
            <a:bodyPr vert="horz" wrap="square" lIns="91440" tIns="45720" rIns="91440" bIns="45720" rtlCol="0" anchor="ctr" anchorCtr="0" compatLnSpc="1">
              <a:noAutofit/>
            </a:bodyPr>
            <a:lstStyle/>
            <a:p>
              <a:pPr algn="ctr"/>
              <a:r>
                <a:rPr lang="en-US" sz="1300" b="1" kern="0"/>
                <a:t>BULBAR</a:t>
              </a:r>
            </a:p>
          </p:txBody>
        </p:sp>
      </p:grpSp>
    </p:spTree>
    <p:extLst>
      <p:ext uri="{BB962C8B-B14F-4D97-AF65-F5344CB8AC3E}">
        <p14:creationId xmlns:p14="http://schemas.microsoft.com/office/powerpoint/2010/main" val="15752094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335C-9026-F241-C017-BFC9A9E6DA1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C44D4616-4E52-E6B1-EFF8-CD7A47C0D5F5}"/>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C458B628-E9D5-1718-B02C-652DCAA4FF1F}"/>
              </a:ext>
            </a:extLst>
          </p:cNvPr>
          <p:cNvGraphicFramePr>
            <a:graphicFrameLocks noGrp="1"/>
          </p:cNvGraphicFramePr>
          <p:nvPr>
            <p:extLst>
              <p:ext uri="{D42A27DB-BD31-4B8C-83A1-F6EECF244321}">
                <p14:modId xmlns:p14="http://schemas.microsoft.com/office/powerpoint/2010/main" val="4106377705"/>
              </p:ext>
            </p:extLst>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505050136"/>
                  </a:ext>
                </a:extLst>
              </a:tr>
            </a:tbl>
          </a:graphicData>
        </a:graphic>
      </p:graphicFrame>
      <p:sp>
        <p:nvSpPr>
          <p:cNvPr id="7" name="Rectangle 6">
            <a:extLst>
              <a:ext uri="{FF2B5EF4-FFF2-40B4-BE49-F238E27FC236}">
                <a16:creationId xmlns:a16="http://schemas.microsoft.com/office/drawing/2014/main" id="{4A7551A8-5D0A-BB3F-66AD-59AE1D7E21F2}"/>
              </a:ext>
            </a:extLst>
          </p:cNvPr>
          <p:cNvSpPr/>
          <p:nvPr/>
        </p:nvSpPr>
        <p:spPr>
          <a:xfrm>
            <a:off x="632565" y="2430050"/>
            <a:ext cx="2824618"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Localized onset</a:t>
            </a:r>
          </a:p>
        </p:txBody>
      </p:sp>
      <p:sp>
        <p:nvSpPr>
          <p:cNvPr id="8" name="Rectangle 7">
            <a:extLst>
              <a:ext uri="{FF2B5EF4-FFF2-40B4-BE49-F238E27FC236}">
                <a16:creationId xmlns:a16="http://schemas.microsoft.com/office/drawing/2014/main" id="{CBE3723E-1CFF-97E9-77AD-6F34FD35FE96}"/>
              </a:ext>
            </a:extLst>
          </p:cNvPr>
          <p:cNvSpPr/>
          <p:nvPr/>
        </p:nvSpPr>
        <p:spPr>
          <a:xfrm>
            <a:off x="7496826"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Systemic paralysis</a:t>
            </a:r>
          </a:p>
        </p:txBody>
      </p:sp>
      <p:sp>
        <p:nvSpPr>
          <p:cNvPr id="9" name="Rectangle 8">
            <a:extLst>
              <a:ext uri="{FF2B5EF4-FFF2-40B4-BE49-F238E27FC236}">
                <a16:creationId xmlns:a16="http://schemas.microsoft.com/office/drawing/2014/main" id="{1FB67944-9F66-0DF0-196E-3A185B5101E9}"/>
              </a:ext>
            </a:extLst>
          </p:cNvPr>
          <p:cNvSpPr/>
          <p:nvPr/>
        </p:nvSpPr>
        <p:spPr>
          <a:xfrm>
            <a:off x="4146113"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Regional spread</a:t>
            </a:r>
          </a:p>
        </p:txBody>
      </p:sp>
      <p:grpSp>
        <p:nvGrpSpPr>
          <p:cNvPr id="22" name="Group 21">
            <a:extLst>
              <a:ext uri="{FF2B5EF4-FFF2-40B4-BE49-F238E27FC236}">
                <a16:creationId xmlns:a16="http://schemas.microsoft.com/office/drawing/2014/main" id="{D1C63ED4-1D1F-1282-61C4-2197E84050E3}"/>
              </a:ext>
            </a:extLst>
          </p:cNvPr>
          <p:cNvGrpSpPr/>
          <p:nvPr/>
        </p:nvGrpSpPr>
        <p:grpSpPr>
          <a:xfrm flipV="1">
            <a:off x="5140587" y="3725780"/>
            <a:ext cx="546795" cy="684185"/>
            <a:chOff x="3726158" y="284731"/>
            <a:chExt cx="2924027" cy="3658729"/>
          </a:xfrm>
        </p:grpSpPr>
        <p:sp>
          <p:nvSpPr>
            <p:cNvPr id="30" name="Freeform: Shape 29">
              <a:extLst>
                <a:ext uri="{FF2B5EF4-FFF2-40B4-BE49-F238E27FC236}">
                  <a16:creationId xmlns:a16="http://schemas.microsoft.com/office/drawing/2014/main" id="{AC5C082E-7E21-35F3-A087-8CB6980B64E7}"/>
                </a:ext>
              </a:extLst>
            </p:cNvPr>
            <p:cNvSpPr/>
            <p:nvPr/>
          </p:nvSpPr>
          <p:spPr>
            <a:xfrm>
              <a:off x="3726158" y="284731"/>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3659DAB-7AD9-1A82-47C8-DBC4685F4936}"/>
                </a:ext>
              </a:extLst>
            </p:cNvPr>
            <p:cNvSpPr/>
            <p:nvPr/>
          </p:nvSpPr>
          <p:spPr>
            <a:xfrm flipH="1" flipV="1">
              <a:off x="4821385" y="2114659"/>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3" name="Rectangle 22">
            <a:extLst>
              <a:ext uri="{FF2B5EF4-FFF2-40B4-BE49-F238E27FC236}">
                <a16:creationId xmlns:a16="http://schemas.microsoft.com/office/drawing/2014/main" id="{365D7A53-C043-7ADF-F640-5433A3D00911}"/>
              </a:ext>
            </a:extLst>
          </p:cNvPr>
          <p:cNvSpPr/>
          <p:nvPr/>
        </p:nvSpPr>
        <p:spPr>
          <a:xfrm>
            <a:off x="5039679" y="3728715"/>
            <a:ext cx="647703" cy="134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Chevron 23">
            <a:extLst>
              <a:ext uri="{FF2B5EF4-FFF2-40B4-BE49-F238E27FC236}">
                <a16:creationId xmlns:a16="http://schemas.microsoft.com/office/drawing/2014/main" id="{68F8BF20-1B27-01FC-939E-2DA4E8FC7459}"/>
              </a:ext>
            </a:extLst>
          </p:cNvPr>
          <p:cNvSpPr/>
          <p:nvPr/>
        </p:nvSpPr>
        <p:spPr>
          <a:xfrm>
            <a:off x="2749550" y="3728715"/>
            <a:ext cx="2479258" cy="13424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11AD0831-E0F5-52EC-78E8-9244AE558DA9}"/>
              </a:ext>
            </a:extLst>
          </p:cNvPr>
          <p:cNvSpPr/>
          <p:nvPr/>
        </p:nvSpPr>
        <p:spPr>
          <a:xfrm>
            <a:off x="5140587" y="3180759"/>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1C4DF9D-899E-90B2-C76F-E76EB78F167E}"/>
              </a:ext>
            </a:extLst>
          </p:cNvPr>
          <p:cNvSpPr/>
          <p:nvPr/>
        </p:nvSpPr>
        <p:spPr>
          <a:xfrm flipH="1" flipV="1">
            <a:off x="5345395" y="3522746"/>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Arrow: Chevron 26">
            <a:extLst>
              <a:ext uri="{FF2B5EF4-FFF2-40B4-BE49-F238E27FC236}">
                <a16:creationId xmlns:a16="http://schemas.microsoft.com/office/drawing/2014/main" id="{0248AAE2-2DB3-D5F1-3064-AFBAF0D0153F}"/>
              </a:ext>
            </a:extLst>
          </p:cNvPr>
          <p:cNvSpPr/>
          <p:nvPr/>
        </p:nvSpPr>
        <p:spPr>
          <a:xfrm>
            <a:off x="2749550" y="3180759"/>
            <a:ext cx="2479258" cy="139904"/>
          </a:xfrm>
          <a:prstGeom prst="chevron">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D760D807-A02C-DDF0-D2C2-715CEBAB394E}"/>
              </a:ext>
            </a:extLst>
          </p:cNvPr>
          <p:cNvSpPr/>
          <p:nvPr/>
        </p:nvSpPr>
        <p:spPr>
          <a:xfrm>
            <a:off x="2735094" y="4270061"/>
            <a:ext cx="2479258" cy="13990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Pentagon 28">
            <a:extLst>
              <a:ext uri="{FF2B5EF4-FFF2-40B4-BE49-F238E27FC236}">
                <a16:creationId xmlns:a16="http://schemas.microsoft.com/office/drawing/2014/main" id="{84F10834-4176-1CBE-72BD-46A2BD38DE98}"/>
              </a:ext>
            </a:extLst>
          </p:cNvPr>
          <p:cNvSpPr/>
          <p:nvPr/>
        </p:nvSpPr>
        <p:spPr>
          <a:xfrm>
            <a:off x="5687382" y="3724989"/>
            <a:ext cx="4194806" cy="139448"/>
          </a:xfrm>
          <a:prstGeom prst="homePlate">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2013DAA-8F48-325A-5FBE-205A00EE2DDE}"/>
              </a:ext>
            </a:extLst>
          </p:cNvPr>
          <p:cNvSpPr/>
          <p:nvPr/>
        </p:nvSpPr>
        <p:spPr>
          <a:xfrm>
            <a:off x="908137" y="3614207"/>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Bulbar onset</a:t>
            </a:r>
          </a:p>
        </p:txBody>
      </p:sp>
      <p:sp>
        <p:nvSpPr>
          <p:cNvPr id="10" name="Rectangle: Rounded Corners 9">
            <a:extLst>
              <a:ext uri="{FF2B5EF4-FFF2-40B4-BE49-F238E27FC236}">
                <a16:creationId xmlns:a16="http://schemas.microsoft.com/office/drawing/2014/main" id="{EF5BC2EC-E2A1-1468-AE28-F2F3C21AE283}"/>
              </a:ext>
            </a:extLst>
          </p:cNvPr>
          <p:cNvSpPr/>
          <p:nvPr/>
        </p:nvSpPr>
        <p:spPr>
          <a:xfrm>
            <a:off x="908137" y="3065746"/>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Limb onset</a:t>
            </a:r>
          </a:p>
        </p:txBody>
      </p:sp>
      <p:sp>
        <p:nvSpPr>
          <p:cNvPr id="12" name="Rectangle: Rounded Corners 11">
            <a:extLst>
              <a:ext uri="{FF2B5EF4-FFF2-40B4-BE49-F238E27FC236}">
                <a16:creationId xmlns:a16="http://schemas.microsoft.com/office/drawing/2014/main" id="{2A3BD81E-176C-88E4-A67D-F694BBFF0816}"/>
              </a:ext>
            </a:extLst>
          </p:cNvPr>
          <p:cNvSpPr/>
          <p:nvPr/>
        </p:nvSpPr>
        <p:spPr>
          <a:xfrm>
            <a:off x="908137" y="4162669"/>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onset</a:t>
            </a:r>
          </a:p>
        </p:txBody>
      </p:sp>
      <p:sp>
        <p:nvSpPr>
          <p:cNvPr id="32" name="Rectangle: Rounded Corners 31">
            <a:extLst>
              <a:ext uri="{FF2B5EF4-FFF2-40B4-BE49-F238E27FC236}">
                <a16:creationId xmlns:a16="http://schemas.microsoft.com/office/drawing/2014/main" id="{CD4FAACD-B289-83C7-B418-33F0BFBAD0AC}"/>
              </a:ext>
            </a:extLst>
          </p:cNvPr>
          <p:cNvSpPr/>
          <p:nvPr/>
        </p:nvSpPr>
        <p:spPr>
          <a:xfrm>
            <a:off x="7608714" y="3241327"/>
            <a:ext cx="2273474" cy="11067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failure</a:t>
            </a:r>
          </a:p>
          <a:p>
            <a:pPr algn="ctr"/>
            <a:r>
              <a:rPr lang="en-US"/>
              <a:t>Inability to eat</a:t>
            </a:r>
          </a:p>
        </p:txBody>
      </p:sp>
      <p:grpSp>
        <p:nvGrpSpPr>
          <p:cNvPr id="38" name="Group 37">
            <a:extLst>
              <a:ext uri="{FF2B5EF4-FFF2-40B4-BE49-F238E27FC236}">
                <a16:creationId xmlns:a16="http://schemas.microsoft.com/office/drawing/2014/main" id="{9F5F4EAB-ED2D-B1A4-942C-88528FD35503}"/>
              </a:ext>
            </a:extLst>
          </p:cNvPr>
          <p:cNvGrpSpPr/>
          <p:nvPr/>
        </p:nvGrpSpPr>
        <p:grpSpPr>
          <a:xfrm>
            <a:off x="632564" y="4852072"/>
            <a:ext cx="8814230" cy="338207"/>
            <a:chOff x="632564" y="4852072"/>
            <a:chExt cx="8814230" cy="588724"/>
          </a:xfrm>
        </p:grpSpPr>
        <p:sp>
          <p:nvSpPr>
            <p:cNvPr id="33" name="Rectangle 32">
              <a:extLst>
                <a:ext uri="{FF2B5EF4-FFF2-40B4-BE49-F238E27FC236}">
                  <a16:creationId xmlns:a16="http://schemas.microsoft.com/office/drawing/2014/main" id="{4508E960-A80A-FB77-3A91-8232C04CDA30}"/>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13FAA950-DBA0-D9FF-5760-6192337FF53D}"/>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43C0E3F-1ED6-1A15-87A7-761416B83F71}"/>
              </a:ext>
            </a:extLst>
          </p:cNvPr>
          <p:cNvGrpSpPr/>
          <p:nvPr/>
        </p:nvGrpSpPr>
        <p:grpSpPr>
          <a:xfrm>
            <a:off x="2768171" y="5726682"/>
            <a:ext cx="8814230" cy="338207"/>
            <a:chOff x="2768171" y="5726682"/>
            <a:chExt cx="8814230" cy="588724"/>
          </a:xfrm>
        </p:grpSpPr>
        <p:sp>
          <p:nvSpPr>
            <p:cNvPr id="36" name="Rectangle 35">
              <a:extLst>
                <a:ext uri="{FF2B5EF4-FFF2-40B4-BE49-F238E27FC236}">
                  <a16:creationId xmlns:a16="http://schemas.microsoft.com/office/drawing/2014/main" id="{84B23437-E0F1-3546-C3BE-6DAA08DFBBFE}"/>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213C433E-A10A-53BA-29AD-0676EBBA9B98}"/>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621B5771-349F-E138-BF8A-535FB6EE3916}"/>
              </a:ext>
            </a:extLst>
          </p:cNvPr>
          <p:cNvGrpSpPr/>
          <p:nvPr/>
        </p:nvGrpSpPr>
        <p:grpSpPr>
          <a:xfrm>
            <a:off x="632563" y="5326609"/>
            <a:ext cx="10949838" cy="338207"/>
            <a:chOff x="-530138" y="5326609"/>
            <a:chExt cx="12112539" cy="338207"/>
          </a:xfrm>
        </p:grpSpPr>
        <p:sp>
          <p:nvSpPr>
            <p:cNvPr id="41" name="Rectangle 40">
              <a:extLst>
                <a:ext uri="{FF2B5EF4-FFF2-40B4-BE49-F238E27FC236}">
                  <a16:creationId xmlns:a16="http://schemas.microsoft.com/office/drawing/2014/main" id="{05BBF5B5-81C5-6E19-848A-90524393E957}"/>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C1C8B1C6-D28B-BE91-C99C-B90831D7BB04}"/>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8FD4289-5B03-A366-7BC3-60B18C05218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07127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4481-94E9-2F7B-5102-B594DB314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F5F99-A1F5-7917-0FF8-904DAADF187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4E62A61D-401B-CC3E-9884-E6602A96FD72}"/>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4A4E2405-8AB4-CE0C-6CB7-D821449BC1DA}"/>
              </a:ext>
            </a:extLst>
          </p:cNvPr>
          <p:cNvGraphicFramePr>
            <a:graphicFrameLocks noGrp="1"/>
          </p:cNvGraphicFramePr>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dirty="0"/>
                        <a:t>SVC &lt;50%</a:t>
                      </a:r>
                      <a:endParaRPr lang="en-US" sz="110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grpSp>
        <p:nvGrpSpPr>
          <p:cNvPr id="38" name="Group 37">
            <a:extLst>
              <a:ext uri="{FF2B5EF4-FFF2-40B4-BE49-F238E27FC236}">
                <a16:creationId xmlns:a16="http://schemas.microsoft.com/office/drawing/2014/main" id="{5B8EFEDF-04A1-2540-1EF5-AE342BACA76A}"/>
              </a:ext>
            </a:extLst>
          </p:cNvPr>
          <p:cNvGrpSpPr/>
          <p:nvPr/>
        </p:nvGrpSpPr>
        <p:grpSpPr>
          <a:xfrm>
            <a:off x="632564" y="2554390"/>
            <a:ext cx="8814230" cy="338207"/>
            <a:chOff x="632564" y="4852072"/>
            <a:chExt cx="8814230" cy="588724"/>
          </a:xfrm>
        </p:grpSpPr>
        <p:sp>
          <p:nvSpPr>
            <p:cNvPr id="33" name="Rectangle 32">
              <a:extLst>
                <a:ext uri="{FF2B5EF4-FFF2-40B4-BE49-F238E27FC236}">
                  <a16:creationId xmlns:a16="http://schemas.microsoft.com/office/drawing/2014/main" id="{BE14AAF1-A1EA-9726-8D5D-8A02B1B72016}"/>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870C7A56-1E20-035C-E67A-7147C6CA4788}"/>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1E14B7A-0550-25B2-F557-49883AFFF1B5}"/>
              </a:ext>
            </a:extLst>
          </p:cNvPr>
          <p:cNvGrpSpPr/>
          <p:nvPr/>
        </p:nvGrpSpPr>
        <p:grpSpPr>
          <a:xfrm>
            <a:off x="2768171" y="3429000"/>
            <a:ext cx="8814230" cy="338207"/>
            <a:chOff x="2768171" y="5726682"/>
            <a:chExt cx="8814230" cy="588724"/>
          </a:xfrm>
        </p:grpSpPr>
        <p:sp>
          <p:nvSpPr>
            <p:cNvPr id="36" name="Rectangle 35">
              <a:extLst>
                <a:ext uri="{FF2B5EF4-FFF2-40B4-BE49-F238E27FC236}">
                  <a16:creationId xmlns:a16="http://schemas.microsoft.com/office/drawing/2014/main" id="{C53A577A-5707-F1A9-74BC-EF17C8CC6EAD}"/>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E3AE1766-DAC0-F29B-CB4A-8FD71BA277C3}"/>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CE3659D-1BF2-C020-292E-227DBDD8CC89}"/>
              </a:ext>
            </a:extLst>
          </p:cNvPr>
          <p:cNvGrpSpPr/>
          <p:nvPr/>
        </p:nvGrpSpPr>
        <p:grpSpPr>
          <a:xfrm>
            <a:off x="632563" y="3028927"/>
            <a:ext cx="10949838" cy="338207"/>
            <a:chOff x="-530138" y="5326609"/>
            <a:chExt cx="12112539" cy="338207"/>
          </a:xfrm>
        </p:grpSpPr>
        <p:sp>
          <p:nvSpPr>
            <p:cNvPr id="41" name="Rectangle 40">
              <a:extLst>
                <a:ext uri="{FF2B5EF4-FFF2-40B4-BE49-F238E27FC236}">
                  <a16:creationId xmlns:a16="http://schemas.microsoft.com/office/drawing/2014/main" id="{26431356-6244-8787-A506-5055A672873E}"/>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9391649B-7389-E171-C81E-1ADBB11ED7B6}"/>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69E7471-F57F-C808-2B49-AC2626C1471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35D2F52-3180-F16D-38E2-78C5F015C444}"/>
              </a:ext>
            </a:extLst>
          </p:cNvPr>
          <p:cNvSpPr/>
          <p:nvPr/>
        </p:nvSpPr>
        <p:spPr>
          <a:xfrm>
            <a:off x="766226" y="4732280"/>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err="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5" name="Rectangle 4">
            <a:extLst>
              <a:ext uri="{FF2B5EF4-FFF2-40B4-BE49-F238E27FC236}">
                <a16:creationId xmlns:a16="http://schemas.microsoft.com/office/drawing/2014/main" id="{F6E41E30-6303-7B45-229A-5841BC64A81C}"/>
              </a:ext>
            </a:extLst>
          </p:cNvPr>
          <p:cNvSpPr/>
          <p:nvPr/>
        </p:nvSpPr>
        <p:spPr>
          <a:xfrm>
            <a:off x="4405466" y="4737737"/>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1600" b="1" i="1" err="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13" name="Rectangle 12">
            <a:extLst>
              <a:ext uri="{FF2B5EF4-FFF2-40B4-BE49-F238E27FC236}">
                <a16:creationId xmlns:a16="http://schemas.microsoft.com/office/drawing/2014/main" id="{CDDB8D2D-F502-D85C-FFE9-C77F88C11A5A}"/>
              </a:ext>
            </a:extLst>
          </p:cNvPr>
          <p:cNvSpPr/>
          <p:nvPr/>
        </p:nvSpPr>
        <p:spPr>
          <a:xfrm>
            <a:off x="8039572" y="4732280"/>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Tree>
    <p:extLst>
      <p:ext uri="{BB962C8B-B14F-4D97-AF65-F5344CB8AC3E}">
        <p14:creationId xmlns:p14="http://schemas.microsoft.com/office/powerpoint/2010/main" val="19375576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3FCC6-1B6F-FF5E-B478-CCCDAB470CDF}"/>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B1B6BC0-1325-452A-DAB5-1CF66B3A3735}"/>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5DAB502B-D499-1F8C-766F-E49C8F70DE10}"/>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5047F243-3C39-D3D3-00B9-E7FF244EFBDB}"/>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4AE66D3F-EBE1-21FC-5AF8-73684E88E98E}"/>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1E466B2E-15DB-C3B2-16E2-92E7A61A0152}"/>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C98C5298-796E-BA43-A4CD-4535A6A79543}"/>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B085354-E9E9-2645-D8E2-BAC4FBE14BA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77B7FEF0-F59D-F726-F19D-2D1DF6AC55D4}"/>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3A6A34-8D72-A564-B61C-E246BA44604A}"/>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9FA0C1-E16E-7C4D-EDF0-41826A610DC6}"/>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DCC65F30-522C-2CF0-1297-E7A51DD4A737}"/>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ACB056BB-29E4-4D4B-18C9-A21C7CA692A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3E0C1779-47D6-03B6-F092-6E6F97F5F86D}"/>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A1D93DE2-7CC6-4E08-7F15-15912A1F8CFC}"/>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43882E1-A963-299E-6D79-999CE4B1B47F}"/>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A9DC985F-7AB5-595A-F880-693B3F4D5AF0}"/>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FC522647-5BA0-C523-EF01-5C608C0B8701}"/>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BE1A2F4E-2560-B2BE-3006-AD8163E1C7FB}"/>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33371817-66C4-CC17-3F86-B223A2DAB803}"/>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03742C5C-EC3D-996B-A480-56E4994E7B94}"/>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509351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380430-DC72-07A4-1E29-EEBEED715B5E}"/>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8950C390-AB40-550F-2FDF-1A0E48AF348F}"/>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428E1A79-2663-E581-0287-22FAFD3CC06A}"/>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52DC19A6-395B-01FB-F429-597658DDAE30}"/>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035E89DE-D058-C002-661C-E59AEAD8C7E1}"/>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7F92B01A-F842-D8A1-688D-312502CE205C}"/>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5CEE597-5607-1D78-23D1-04548940BBE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BF07CE33-9618-B905-61D2-2C130957C240}"/>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AB2111-E311-DFC2-ECE4-439FF310AC00}"/>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3EBCCD8-CF07-8DCD-FE6A-017D5C382431}"/>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A019F6FF-721D-EBCE-5AEC-C9CF4AC9C792}"/>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2C980508-DABF-DC69-51C1-2D277833303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B0FE07E8-BC98-10F9-0132-4CC49C22A457}"/>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3AB846DA-70EB-4AF4-5DDB-C4723BC06247}"/>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06AD4A2-BBC3-2199-8D3E-58DA4C6D0262}"/>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EC4AFEAF-7A89-5C52-F161-59944C3AF7E8}"/>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0DF8C11E-D843-933C-DA26-662F77F5EDC6}"/>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4F7E2080-EC3D-41ED-B422-736B63098C24}"/>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D0367F5D-4E9F-3779-59D4-9CD4530506AE}"/>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D094E50E-29C4-C7C9-0B00-F46C885F3CCA}"/>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6564686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CA0E7A1-977E-0AB4-884A-42D6C3773B19}"/>
              </a:ext>
            </a:extLst>
          </p:cNvPr>
          <p:cNvGraphicFramePr>
            <a:graphicFrameLocks noGrp="1"/>
          </p:cNvGraphicFramePr>
          <p:nvPr>
            <p:extLst>
              <p:ext uri="{D42A27DB-BD31-4B8C-83A1-F6EECF244321}">
                <p14:modId xmlns:p14="http://schemas.microsoft.com/office/powerpoint/2010/main" val="1077032645"/>
              </p:ext>
            </p:extLst>
          </p:nvPr>
        </p:nvGraphicFramePr>
        <p:xfrm>
          <a:off x="621687" y="1330036"/>
          <a:ext cx="10960713" cy="4918364"/>
        </p:xfrm>
        <a:graphic>
          <a:graphicData uri="http://schemas.openxmlformats.org/drawingml/2006/table">
            <a:tbl>
              <a:tblPr firstRow="1" bandRow="1"/>
              <a:tblGrid>
                <a:gridCol w="1219446">
                  <a:extLst>
                    <a:ext uri="{9D8B030D-6E8A-4147-A177-3AD203B41FA5}">
                      <a16:colId xmlns:a16="http://schemas.microsoft.com/office/drawing/2014/main" val="1896421791"/>
                    </a:ext>
                  </a:extLst>
                </a:gridCol>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59564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p>
                      <a:pPr algn="ctr"/>
                      <a:r>
                        <a:rPr lang="en-US" sz="1100"/>
                        <a:t>ALSFRS-R &gt;30 / SVC ≥70%</a:t>
                      </a: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p>
                      <a:pPr algn="ctr"/>
                      <a:r>
                        <a:rPr lang="en-US" sz="1100"/>
                        <a:t>ALSFRS-R 20–30 / SVC 50–70%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p>
                      <a:pPr algn="ctr"/>
                      <a:r>
                        <a:rPr lang="en-US" sz="1100"/>
                        <a:t>ALSFRS-R &lt;20 / SVC &lt;50%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44090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200" b="1">
                          <a:latin typeface="+mj-lt"/>
                        </a:rPr>
                        <a:t>Limb-onset</a:t>
                      </a:r>
                      <a:endParaRPr lang="en-US" sz="1200" b="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rowSpan="3"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3139908084"/>
                  </a:ext>
                </a:extLst>
              </a:tr>
              <a:tr h="1440906">
                <a:tc>
                  <a:txBody>
                    <a:bodyPr/>
                    <a:lstStyle/>
                    <a:p>
                      <a:pPr algn="ctr"/>
                      <a:r>
                        <a:rPr lang="en-US" sz="1200" b="1">
                          <a:latin typeface="+mj-lt"/>
                        </a:rPr>
                        <a:t>Bulbar-onset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lvl="0" indent="-91440">
                        <a:lnSpc>
                          <a:spcPct val="100000"/>
                        </a:lnSpc>
                        <a:buFont typeface="Arial" panose="020B0604020202020204" pitchFamily="34" charset="0"/>
                        <a:buChar char="•"/>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171450" indent="-171450">
                        <a:lnSpc>
                          <a:spcPct val="90000"/>
                        </a:lnSpc>
                        <a:buFont typeface="Arial" panose="020B0604020202020204" pitchFamily="34" charset="0"/>
                        <a:buChar char="•"/>
                        <a:defRPr/>
                      </a:pPr>
                      <a:endParaRPr lang="en-GB" sz="1300" kern="0">
                        <a:solidFill>
                          <a:srgbClr val="FF0000"/>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147166774"/>
                  </a:ext>
                </a:extLst>
              </a:tr>
              <a:tr h="1440906">
                <a:tc>
                  <a:txBody>
                    <a:bodyPr/>
                    <a:lstStyle/>
                    <a:p>
                      <a:pPr algn="ctr"/>
                      <a:r>
                        <a:rPr lang="en-US" sz="1200" b="1" dirty="0">
                          <a:latin typeface="+mj-lt"/>
                        </a:rPr>
                        <a:t>Respiratory-onset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endParaRPr lang="en-US"/>
                    </a:p>
                  </a:txBody>
                  <a:tcPr/>
                </a:tc>
                <a:extLst>
                  <a:ext uri="{0D108BD9-81ED-4DB2-BD59-A6C34878D82A}">
                    <a16:rowId xmlns:a16="http://schemas.microsoft.com/office/drawing/2014/main" val="41519046"/>
                  </a:ext>
                </a:extLst>
              </a:tr>
            </a:tbl>
          </a:graphicData>
        </a:graphic>
      </p:graphicFrame>
      <p:sp>
        <p:nvSpPr>
          <p:cNvPr id="2" name="Title 1">
            <a:extLst>
              <a:ext uri="{FF2B5EF4-FFF2-40B4-BE49-F238E27FC236}">
                <a16:creationId xmlns:a16="http://schemas.microsoft.com/office/drawing/2014/main" id="{753A86E4-70E0-605C-FFA9-2F9AFFF6B61D}"/>
              </a:ext>
            </a:extLst>
          </p:cNvPr>
          <p:cNvSpPr>
            <a:spLocks noGrp="1"/>
          </p:cNvSpPr>
          <p:nvPr>
            <p:ph type="title"/>
          </p:nvPr>
        </p:nvSpPr>
        <p:spPr/>
        <p:txBody>
          <a:bodyPr/>
          <a:lstStyle/>
          <a:p>
            <a:r>
              <a:rPr lang="en-US"/>
              <a:t>Amyotrophic Lateral Sclerosis (ALS) T</a:t>
            </a:r>
            <a:r>
              <a:rPr lang="en-US" altLang="zh-CN"/>
              <a:t>reatment Overview</a:t>
            </a:r>
            <a:endParaRPr lang="en-US"/>
          </a:p>
        </p:txBody>
      </p:sp>
      <p:sp>
        <p:nvSpPr>
          <p:cNvPr id="4" name="Text Placeholder 3">
            <a:extLst>
              <a:ext uri="{FF2B5EF4-FFF2-40B4-BE49-F238E27FC236}">
                <a16:creationId xmlns:a16="http://schemas.microsoft.com/office/drawing/2014/main" id="{226E974F-28A9-90B5-E38B-C095E1B76F62}"/>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a:p>
            <a:endParaRPr lang="en-US"/>
          </a:p>
        </p:txBody>
      </p:sp>
      <p:sp>
        <p:nvSpPr>
          <p:cNvPr id="6" name="TextBox 5">
            <a:extLst>
              <a:ext uri="{FF2B5EF4-FFF2-40B4-BE49-F238E27FC236}">
                <a16:creationId xmlns:a16="http://schemas.microsoft.com/office/drawing/2014/main" id="{AF75B7D7-6CFB-95BE-92D8-7E3A12844655}"/>
              </a:ext>
            </a:extLst>
          </p:cNvPr>
          <p:cNvSpPr txBox="1"/>
          <p:nvPr/>
        </p:nvSpPr>
        <p:spPr>
          <a:xfrm>
            <a:off x="597513" y="6329106"/>
            <a:ext cx="10996973" cy="369869"/>
          </a:xfrm>
          <a:prstGeom prst="rect">
            <a:avLst/>
          </a:prstGeom>
          <a:solidFill>
            <a:schemeClr val="bg1"/>
          </a:solidFill>
        </p:spPr>
        <p:txBody>
          <a:bodyPr wrap="square" lIns="36576" tIns="36576" rIns="36576" bIns="36576" rtlCol="0" anchor="ctr" anchorCtr="0">
            <a:noAutofit/>
          </a:bodyPr>
          <a:lstStyle/>
          <a:p>
            <a:pPr lvl="0" defTabSz="1218987">
              <a:defRPr/>
            </a:pPr>
            <a:r>
              <a:rPr lang="en-US" sz="800" b="1"/>
              <a:t>Stage categorization shown for illustrative purposes; treatment timing is not formally stage-restricted in current ALS guidelines.</a:t>
            </a:r>
          </a:p>
          <a:p>
            <a:pPr lvl="0" defTabSz="1218987">
              <a:defRPr/>
            </a:pPr>
            <a:r>
              <a:rPr kumimoji="0" lang="en-US" sz="800" b="1" i="0" u="none" strike="noStrike" kern="1200" cap="none" spc="0" normalizeH="0" baseline="0" noProof="0">
                <a:ln>
                  <a:noFill/>
                </a:ln>
                <a:solidFill>
                  <a:srgbClr val="3F4344"/>
                </a:solidFill>
                <a:effectLst/>
                <a:uLnTx/>
                <a:uFillTx/>
                <a:latin typeface="Arial"/>
                <a:ea typeface="+mn-ea"/>
                <a:cs typeface="+mn-cs"/>
              </a:rPr>
              <a:t>D</a:t>
            </a:r>
            <a:r>
              <a:rPr kumimoji="0" lang="en-US" altLang="zh-CN" sz="800" b="1" i="0" u="none" strike="noStrike" kern="1200" cap="none" spc="0" normalizeH="0" baseline="0" noProof="0">
                <a:ln>
                  <a:noFill/>
                </a:ln>
                <a:solidFill>
                  <a:srgbClr val="3F4344"/>
                </a:solidFill>
                <a:effectLst/>
                <a:uLnTx/>
                <a:uFillTx/>
                <a:latin typeface="Arial"/>
                <a:ea typeface="+mn-ea"/>
                <a:cs typeface="+mn-cs"/>
              </a:rPr>
              <a:t>efinitions</a:t>
            </a:r>
            <a:r>
              <a:rPr lang="en-US" altLang="zh-CN" sz="800" b="1">
                <a:solidFill>
                  <a:srgbClr val="3F4344"/>
                </a:solidFill>
              </a:rPr>
              <a:t>: ALSFRS-R = ALS </a:t>
            </a:r>
            <a:r>
              <a:rPr kumimoji="0" lang="en-US" altLang="zh-CN" sz="8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800" b="1">
                <a:solidFill>
                  <a:srgbClr val="3F4344"/>
                </a:solidFill>
              </a:rPr>
              <a:t>score, SVC = slow </a:t>
            </a:r>
            <a:r>
              <a:rPr kumimoji="0" lang="en-US" altLang="zh-CN" sz="800" b="1" i="0" u="none" strike="noStrike" kern="1200" cap="none" spc="0" normalizeH="0" baseline="0" noProof="0">
                <a:ln>
                  <a:noFill/>
                </a:ln>
                <a:solidFill>
                  <a:srgbClr val="3F4344"/>
                </a:solidFill>
                <a:effectLst/>
                <a:uLnTx/>
                <a:uFillTx/>
                <a:latin typeface="Arial"/>
                <a:ea typeface="+mn-ea"/>
                <a:cs typeface="+mn-cs"/>
              </a:rPr>
              <a:t>vital capacity. </a:t>
            </a:r>
            <a:r>
              <a:rPr kumimoji="0" lang="en-US" sz="800" b="1" i="0" u="none" strike="noStrike" kern="1200" cap="none" spc="0" normalizeH="0" baseline="0" noProof="0">
                <a:ln>
                  <a:noFill/>
                </a:ln>
                <a:solidFill>
                  <a:srgbClr val="3F4344"/>
                </a:solidFill>
                <a:effectLst/>
                <a:uLnTx/>
                <a:uFillTx/>
                <a:latin typeface="Arial"/>
                <a:ea typeface="+mn-ea"/>
                <a:cs typeface="+mn-cs"/>
              </a:rPr>
              <a:t>Sources: </a:t>
            </a:r>
            <a:r>
              <a:rPr kumimoji="0" lang="en-US" sz="800" b="0" i="0" u="none" strike="noStrike" kern="1200" cap="none" spc="0" normalizeH="0" baseline="0" noProof="0">
                <a:ln>
                  <a:noFill/>
                </a:ln>
                <a:solidFill>
                  <a:srgbClr val="3F4344"/>
                </a:solidFill>
                <a:effectLst/>
                <a:uLnTx/>
                <a:uFillTx/>
                <a:latin typeface="Arial"/>
                <a:ea typeface="+mn-ea"/>
                <a:cs typeface="+mn-cs"/>
              </a:rPr>
              <a:t>1. </a:t>
            </a:r>
            <a:r>
              <a:rPr lang="en-US" sz="800">
                <a:hlinkClick r:id="rId3"/>
              </a:rPr>
              <a:t>National Institute of Neurological Disorders and Stroke (NINDS) </a:t>
            </a:r>
            <a:r>
              <a:rPr lang="en-US" sz="800"/>
              <a:t>2. </a:t>
            </a:r>
            <a:r>
              <a:rPr lang="en-US" sz="800">
                <a:hlinkClick r:id="rId4"/>
              </a:rPr>
              <a:t>AAN – Practice Parameter: The Care of the Patient with ALS (Update 2020) </a:t>
            </a:r>
            <a:r>
              <a:rPr lang="en-US" sz="800"/>
              <a:t>.</a:t>
            </a:r>
            <a:r>
              <a:rPr lang="zh-CN" altLang="en-US" sz="800"/>
              <a:t> </a:t>
            </a:r>
            <a:r>
              <a:rPr lang="en-US" altLang="zh-CN" sz="800"/>
              <a:t>Note:</a:t>
            </a:r>
            <a:r>
              <a:rPr lang="zh-CN" altLang="en-US" sz="800"/>
              <a:t> </a:t>
            </a:r>
            <a:r>
              <a:rPr lang="en-US" altLang="zh-CN" sz="800"/>
              <a:t>for</a:t>
            </a:r>
            <a:r>
              <a:rPr lang="zh-CN" altLang="en-US" sz="800"/>
              <a:t> </a:t>
            </a:r>
            <a:r>
              <a:rPr lang="en-US" sz="800"/>
              <a:t>Edaravone </a:t>
            </a:r>
            <a:r>
              <a:rPr lang="en-US" altLang="zh-CN" sz="800"/>
              <a:t>While FDA labeling for </a:t>
            </a:r>
            <a:r>
              <a:rPr lang="en-US" altLang="zh-CN" sz="800" err="1"/>
              <a:t>edaravone</a:t>
            </a:r>
            <a:r>
              <a:rPr lang="en-US" altLang="zh-CN" sz="800"/>
              <a:t> does not limit use by disease stage, pivotal trial evidence and payer criteria support initiation in early, functionally preserved ALS patients (ALSFRS-R ≥30, SVC ≥70%).</a:t>
            </a:r>
            <a:endParaRPr kumimoji="0" lang="en-US" sz="800" b="0" i="0" u="none" strike="noStrike" kern="1200" cap="none" spc="0" normalizeH="0" baseline="0" noProof="0">
              <a:ln>
                <a:noFill/>
              </a:ln>
              <a:solidFill>
                <a:srgbClr val="3F4344"/>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302E0CE2-15F2-AAFB-C7EA-E604C8AA3B76}"/>
              </a:ext>
            </a:extLst>
          </p:cNvPr>
          <p:cNvSpPr/>
          <p:nvPr/>
        </p:nvSpPr>
        <p:spPr>
          <a:xfrm>
            <a:off x="2443000" y="1961738"/>
            <a:ext cx="5226944" cy="4288435"/>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17" name="Rectangle 16">
            <a:extLst>
              <a:ext uri="{FF2B5EF4-FFF2-40B4-BE49-F238E27FC236}">
                <a16:creationId xmlns:a16="http://schemas.microsoft.com/office/drawing/2014/main" id="{833BE82B-19F1-33C4-3A9F-15331D70EB95}"/>
              </a:ext>
            </a:extLst>
          </p:cNvPr>
          <p:cNvSpPr/>
          <p:nvPr/>
        </p:nvSpPr>
        <p:spPr>
          <a:xfrm flipH="1" flipV="1">
            <a:off x="1934020" y="1961738"/>
            <a:ext cx="480658" cy="42984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Medications</a:t>
            </a:r>
            <a:endParaRPr lang="en-US" sz="1600"/>
          </a:p>
        </p:txBody>
      </p:sp>
      <p:sp>
        <p:nvSpPr>
          <p:cNvPr id="18" name="Rectangle 17">
            <a:extLst>
              <a:ext uri="{FF2B5EF4-FFF2-40B4-BE49-F238E27FC236}">
                <a16:creationId xmlns:a16="http://schemas.microsoft.com/office/drawing/2014/main" id="{C90C1745-DFAB-E8B5-3906-D759794A1E99}"/>
              </a:ext>
            </a:extLst>
          </p:cNvPr>
          <p:cNvSpPr/>
          <p:nvPr/>
        </p:nvSpPr>
        <p:spPr>
          <a:xfrm>
            <a:off x="2473634" y="2041183"/>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24" name="Rectangle 23">
            <a:extLst>
              <a:ext uri="{FF2B5EF4-FFF2-40B4-BE49-F238E27FC236}">
                <a16:creationId xmlns:a16="http://schemas.microsoft.com/office/drawing/2014/main" id="{500DA5F0-6576-4286-94A7-184691C6701F}"/>
              </a:ext>
            </a:extLst>
          </p:cNvPr>
          <p:cNvSpPr/>
          <p:nvPr/>
        </p:nvSpPr>
        <p:spPr>
          <a:xfrm>
            <a:off x="8258882" y="3520494"/>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 or rehabilitation</a:t>
            </a:r>
          </a:p>
          <a:p>
            <a:pPr algn="ctr"/>
            <a:r>
              <a:rPr lang="en-US" sz="1400">
                <a:solidFill>
                  <a:schemeClr val="tx1"/>
                </a:solidFill>
              </a:rPr>
              <a:t>(e.g., Physical therapy, Occupational therapy, Speech therapy  )</a:t>
            </a:r>
          </a:p>
        </p:txBody>
      </p:sp>
      <p:sp>
        <p:nvSpPr>
          <p:cNvPr id="25" name="Rectangle 24">
            <a:extLst>
              <a:ext uri="{FF2B5EF4-FFF2-40B4-BE49-F238E27FC236}">
                <a16:creationId xmlns:a16="http://schemas.microsoft.com/office/drawing/2014/main" id="{3805E573-3C5E-075F-952F-6C10C614ABD7}"/>
              </a:ext>
            </a:extLst>
          </p:cNvPr>
          <p:cNvSpPr/>
          <p:nvPr/>
        </p:nvSpPr>
        <p:spPr>
          <a:xfrm>
            <a:off x="8258882" y="2059557"/>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26" name="Group 25">
            <a:extLst>
              <a:ext uri="{FF2B5EF4-FFF2-40B4-BE49-F238E27FC236}">
                <a16:creationId xmlns:a16="http://schemas.microsoft.com/office/drawing/2014/main" id="{C80172B9-42B7-8958-1E43-86D33161AC7F}"/>
              </a:ext>
            </a:extLst>
          </p:cNvPr>
          <p:cNvGrpSpPr/>
          <p:nvPr/>
        </p:nvGrpSpPr>
        <p:grpSpPr>
          <a:xfrm>
            <a:off x="7799305" y="3938546"/>
            <a:ext cx="334817" cy="334817"/>
            <a:chOff x="5257799" y="2392218"/>
            <a:chExt cx="406400" cy="406400"/>
          </a:xfrm>
        </p:grpSpPr>
        <p:sp>
          <p:nvSpPr>
            <p:cNvPr id="27" name="Rectangle 26">
              <a:extLst>
                <a:ext uri="{FF2B5EF4-FFF2-40B4-BE49-F238E27FC236}">
                  <a16:creationId xmlns:a16="http://schemas.microsoft.com/office/drawing/2014/main" id="{19D64405-9128-C995-F3EF-930E21BE3748}"/>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AB5B65D-470C-8B8D-8B5D-ED285C5EA288}"/>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0D825CC-B833-A0F0-F368-6927053CE2EA}"/>
              </a:ext>
            </a:extLst>
          </p:cNvPr>
          <p:cNvSpPr/>
          <p:nvPr/>
        </p:nvSpPr>
        <p:spPr>
          <a:xfrm>
            <a:off x="8270971" y="4981431"/>
            <a:ext cx="33114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0" name="Rectangle 29">
            <a:extLst>
              <a:ext uri="{FF2B5EF4-FFF2-40B4-BE49-F238E27FC236}">
                <a16:creationId xmlns:a16="http://schemas.microsoft.com/office/drawing/2014/main" id="{F75C8855-8DC1-D1A9-5C54-F342F15374DE}"/>
              </a:ext>
            </a:extLst>
          </p:cNvPr>
          <p:cNvSpPr/>
          <p:nvPr/>
        </p:nvSpPr>
        <p:spPr>
          <a:xfrm>
            <a:off x="2473634" y="3452726"/>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31" name="Rectangle 30">
            <a:extLst>
              <a:ext uri="{FF2B5EF4-FFF2-40B4-BE49-F238E27FC236}">
                <a16:creationId xmlns:a16="http://schemas.microsoft.com/office/drawing/2014/main" id="{74DD64B3-DEC3-E2EA-9948-4494FB931496}"/>
              </a:ext>
            </a:extLst>
          </p:cNvPr>
          <p:cNvSpPr/>
          <p:nvPr/>
        </p:nvSpPr>
        <p:spPr>
          <a:xfrm>
            <a:off x="2458317" y="4846756"/>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
        <p:nvSpPr>
          <p:cNvPr id="32" name="TextBox 31">
            <a:extLst>
              <a:ext uri="{FF2B5EF4-FFF2-40B4-BE49-F238E27FC236}">
                <a16:creationId xmlns:a16="http://schemas.microsoft.com/office/drawing/2014/main" id="{22A7580C-35C1-D97A-4883-4F5A478250F6}"/>
              </a:ext>
            </a:extLst>
          </p:cNvPr>
          <p:cNvSpPr txBox="1"/>
          <p:nvPr/>
        </p:nvSpPr>
        <p:spPr>
          <a:xfrm>
            <a:off x="5918200" y="2059557"/>
            <a:ext cx="1688244" cy="4114351"/>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
        <p:nvSpPr>
          <p:cNvPr id="33" name="TextBox 32">
            <a:extLst>
              <a:ext uri="{FF2B5EF4-FFF2-40B4-BE49-F238E27FC236}">
                <a16:creationId xmlns:a16="http://schemas.microsoft.com/office/drawing/2014/main" id="{33311A2C-3A31-743D-A963-E3D95A3B6344}"/>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Tree>
    <p:extLst>
      <p:ext uri="{BB962C8B-B14F-4D97-AF65-F5344CB8AC3E}">
        <p14:creationId xmlns:p14="http://schemas.microsoft.com/office/powerpoint/2010/main" val="3063758169"/>
      </p:ext>
    </p:extLst>
  </p:cSld>
  <p:clrMapOvr>
    <a:masterClrMapping/>
  </p:clrMapOvr>
  <p:transition>
    <p:fade/>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1E9EC1-A90D-40F6-A32B-61005F85E235}"/>
            </a:ext>
          </a:extLst>
        </p:cNvPr>
        <p:cNvGrpSpPr/>
        <p:nvPr/>
      </p:nvGrpSpPr>
      <p:grpSpPr>
        <a:xfrm>
          <a:off x="0" y="0"/>
          <a:ext cx="0" cy="0"/>
          <a:chOff x="0" y="0"/>
          <a:chExt cx="0" cy="0"/>
        </a:xfrm>
      </p:grpSpPr>
      <p:graphicFrame>
        <p:nvGraphicFramePr>
          <p:cNvPr id="14" name="Table 11">
            <a:extLst>
              <a:ext uri="{FF2B5EF4-FFF2-40B4-BE49-F238E27FC236}">
                <a16:creationId xmlns:a16="http://schemas.microsoft.com/office/drawing/2014/main" id="{3AD0638B-DEE5-08CF-2464-87957BF9F189}"/>
              </a:ext>
            </a:extLst>
          </p:cNvPr>
          <p:cNvGraphicFramePr>
            <a:graphicFrameLocks noGrp="1"/>
          </p:cNvGraphicFramePr>
          <p:nvPr>
            <p:extLst>
              <p:ext uri="{D42A27DB-BD31-4B8C-83A1-F6EECF244321}">
                <p14:modId xmlns:p14="http://schemas.microsoft.com/office/powerpoint/2010/main" val="2102785949"/>
              </p:ext>
            </p:extLst>
          </p:nvPr>
        </p:nvGraphicFramePr>
        <p:xfrm>
          <a:off x="646771" y="3022839"/>
          <a:ext cx="3566160" cy="3441276"/>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472723404"/>
                    </a:ext>
                  </a:extLst>
                </a:gridCol>
                <a:gridCol w="2834640">
                  <a:extLst>
                    <a:ext uri="{9D8B030D-6E8A-4147-A177-3AD203B41FA5}">
                      <a16:colId xmlns:a16="http://schemas.microsoft.com/office/drawing/2014/main" val="280195570"/>
                    </a:ext>
                  </a:extLst>
                </a:gridCol>
              </a:tblGrid>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Limb</a:t>
                      </a:r>
                    </a:p>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twitches, stiffness in limb muscles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err="1">
                          <a:solidFill>
                            <a:schemeClr val="tx2"/>
                          </a:solidFill>
                          <a:latin typeface="+mn-lt"/>
                          <a:ea typeface="+mn-ea"/>
                          <a:cs typeface="+mn-cs"/>
                        </a:rPr>
                        <a:t>Bulba</a:t>
                      </a:r>
                      <a:r>
                        <a:rPr lang="en-US" sz="1200" b="1">
                          <a:solidFill>
                            <a:schemeClr val="tx2"/>
                          </a:solidFill>
                          <a:latin typeface="+mn-lt"/>
                          <a:ea typeface="+mn-ea"/>
                          <a:cs typeface="+mn-cs"/>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latin typeface="+mn-lt"/>
                          <a:ea typeface="+mn-ea"/>
                          <a:cs typeface="+mn-cs"/>
                        </a:rPr>
                        <a:t>Slurred speech, chewing/swallowing difficulties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128231556"/>
                  </a:ext>
                </a:extLst>
              </a:tr>
              <a:tr h="1179732">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a:solidFill>
                            <a:schemeClr val="tx2"/>
                          </a:solidFill>
                          <a:latin typeface="+mn-lt"/>
                          <a:ea typeface="+mn-ea"/>
                          <a:cs typeface="+mn-cs"/>
                        </a:rPr>
                        <a:t>Respiratory-onset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71450" indent="-171450">
                        <a:buFont typeface="Arial" panose="020B0604020202020204" pitchFamily="34" charset="0"/>
                        <a:buChar char="•"/>
                      </a:pPr>
                      <a:r>
                        <a:rPr lang="en-US" sz="1200" b="1">
                          <a:solidFill>
                            <a:schemeClr val="tx2"/>
                          </a:solidFill>
                          <a:latin typeface="+mn-lt"/>
                          <a:ea typeface="+mn-ea"/>
                          <a:cs typeface="+mn-cs"/>
                        </a:rPr>
                        <a:t>Shortness of breath on exertion, orthopnea</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852177737"/>
                  </a:ext>
                </a:extLst>
              </a:tr>
              <a:tr h="628068">
                <a:tc gridSpan="2">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dirty="0">
                        <a:solidFill>
                          <a:schemeClr val="tx2"/>
                        </a:solidFill>
                      </a:endParaRPr>
                    </a:p>
                  </a:txBody>
                  <a:tcPr marL="121920" marR="121920" marT="60960" marB="60960">
                    <a:lnL w="12700" cmpd="sng">
                      <a:noFill/>
                    </a:lnL>
                    <a:lnR w="12700" cmpd="sng">
                      <a:noFill/>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hMerge="1">
                  <a:txBody>
                    <a:bodyPr/>
                    <a:lstStyle/>
                    <a:p>
                      <a:pPr marL="168275" lvl="1" indent="-168275" defTabSz="1625275">
                        <a:lnSpc>
                          <a:spcPct val="100000"/>
                        </a:lnSpc>
                        <a:spcBef>
                          <a:spcPts val="0"/>
                        </a:spcBef>
                        <a:spcAft>
                          <a:spcPts val="600"/>
                        </a:spcAft>
                        <a:buSzTx/>
                        <a:buFont typeface="Arial" panose="020B0604020202020204" pitchFamily="34" charset="0"/>
                        <a:buChar char="•"/>
                      </a:pPr>
                      <a:endParaRPr lang="en-US" sz="1400">
                        <a:solidFill>
                          <a:schemeClr val="tx2"/>
                        </a:solidFill>
                      </a:endParaRPr>
                    </a:p>
                  </a:txBody>
                  <a:tcPr marL="121920" marR="121920" marT="60960" marB="60960">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16" name="Table 11">
            <a:extLst>
              <a:ext uri="{FF2B5EF4-FFF2-40B4-BE49-F238E27FC236}">
                <a16:creationId xmlns:a16="http://schemas.microsoft.com/office/drawing/2014/main" id="{A8AFAF55-3A9F-B348-F7FF-98174E06E1A4}"/>
              </a:ext>
            </a:extLst>
          </p:cNvPr>
          <p:cNvGraphicFramePr>
            <a:graphicFrameLocks noGrp="1"/>
          </p:cNvGraphicFramePr>
          <p:nvPr>
            <p:extLst>
              <p:ext uri="{D42A27DB-BD31-4B8C-83A1-F6EECF244321}">
                <p14:modId xmlns:p14="http://schemas.microsoft.com/office/powerpoint/2010/main" val="2089486845"/>
              </p:ext>
            </p:extLst>
          </p:nvPr>
        </p:nvGraphicFramePr>
        <p:xfrm>
          <a:off x="4302426" y="3022736"/>
          <a:ext cx="3592249" cy="3441276"/>
        </p:xfrm>
        <a:graphic>
          <a:graphicData uri="http://schemas.openxmlformats.org/drawingml/2006/table">
            <a:tbl>
              <a:tblPr firstRow="1" bandRow="1">
                <a:tableStyleId>{5C22544A-7EE6-4342-B048-85BDC9FD1C3A}</a:tableStyleId>
              </a:tblPr>
              <a:tblGrid>
                <a:gridCol w="3592249">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Speech or swallowing difficulties as bulbar regions become involved</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Progression to limb weakness and respiratory involvement</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311795349"/>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Daytime dyspnea, fatigue</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722938834"/>
                  </a:ext>
                </a:extLst>
              </a:tr>
            </a:tbl>
          </a:graphicData>
        </a:graphic>
      </p:graphicFrame>
      <p:graphicFrame>
        <p:nvGraphicFramePr>
          <p:cNvPr id="17" name="Table 11">
            <a:extLst>
              <a:ext uri="{FF2B5EF4-FFF2-40B4-BE49-F238E27FC236}">
                <a16:creationId xmlns:a16="http://schemas.microsoft.com/office/drawing/2014/main" id="{C72EB043-F8D5-0B0A-8E79-A61370FE1BBB}"/>
              </a:ext>
            </a:extLst>
          </p:cNvPr>
          <p:cNvGraphicFramePr>
            <a:graphicFrameLocks noGrp="1"/>
          </p:cNvGraphicFramePr>
          <p:nvPr>
            <p:extLst>
              <p:ext uri="{D42A27DB-BD31-4B8C-83A1-F6EECF244321}">
                <p14:modId xmlns:p14="http://schemas.microsoft.com/office/powerpoint/2010/main" val="1922082852"/>
              </p:ext>
            </p:extLst>
          </p:nvPr>
        </p:nvGraphicFramePr>
        <p:xfrm>
          <a:off x="7996405" y="3020567"/>
          <a:ext cx="3597903" cy="3441276"/>
        </p:xfrm>
        <a:graphic>
          <a:graphicData uri="http://schemas.openxmlformats.org/drawingml/2006/table">
            <a:tbl>
              <a:tblPr firstRow="1" bandRow="1">
                <a:tableStyleId>{5C22544A-7EE6-4342-B048-85BDC9FD1C3A}</a:tableStyleId>
              </a:tblPr>
              <a:tblGrid>
                <a:gridCol w="3597903">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Loss of ambulation, hand function, or bed mobility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Complete loss of speech and swallowing; ventilatory dependence</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4028968780"/>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029499090"/>
                  </a:ext>
                </a:extLst>
              </a:tr>
            </a:tbl>
          </a:graphicData>
        </a:graphic>
      </p:graphicFrame>
      <p:sp>
        <p:nvSpPr>
          <p:cNvPr id="2" name="Title 1">
            <a:extLst>
              <a:ext uri="{FF2B5EF4-FFF2-40B4-BE49-F238E27FC236}">
                <a16:creationId xmlns:a16="http://schemas.microsoft.com/office/drawing/2014/main" id="{FB8EE2F8-29D6-DBCF-9FFA-BFF3FDFC24E9}"/>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43" name="Pentagon 5">
            <a:extLst>
              <a:ext uri="{FF2B5EF4-FFF2-40B4-BE49-F238E27FC236}">
                <a16:creationId xmlns:a16="http://schemas.microsoft.com/office/drawing/2014/main" id="{6ADDC0DE-3F17-30AA-6F4D-227FCCB1113C}"/>
              </a:ext>
            </a:extLst>
          </p:cNvPr>
          <p:cNvSpPr/>
          <p:nvPr/>
        </p:nvSpPr>
        <p:spPr>
          <a:xfrm>
            <a:off x="640029" y="2666062"/>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E3B692DA-B759-1F0D-E2D2-C5997D383B91}"/>
              </a:ext>
            </a:extLst>
          </p:cNvPr>
          <p:cNvSpPr/>
          <p:nvPr/>
        </p:nvSpPr>
        <p:spPr>
          <a:xfrm>
            <a:off x="4285869" y="2666062"/>
            <a:ext cx="3648456"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A41EFE47-75A8-BE0E-2101-ACD392FBBCF2}"/>
              </a:ext>
            </a:extLst>
          </p:cNvPr>
          <p:cNvSpPr/>
          <p:nvPr/>
        </p:nvSpPr>
        <p:spPr>
          <a:xfrm>
            <a:off x="7933944" y="2664010"/>
            <a:ext cx="3648456"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8E26F2EC-C5F3-DE18-D155-5284E6FE8AD0}"/>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B66EE48-22B5-C2D1-CF8A-DC2BFDEED69D}"/>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D8FCDBF0-6831-87DD-767E-63BD89BCA12C}"/>
              </a:ext>
            </a:extLst>
          </p:cNvPr>
          <p:cNvSpPr/>
          <p:nvPr/>
        </p:nvSpPr>
        <p:spPr>
          <a:xfrm>
            <a:off x="646771" y="1865259"/>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456D241-AFB6-F926-721D-49FA6879172A}"/>
              </a:ext>
            </a:extLst>
          </p:cNvPr>
          <p:cNvSpPr txBox="1"/>
          <p:nvPr/>
        </p:nvSpPr>
        <p:spPr>
          <a:xfrm>
            <a:off x="69053" y="2301151"/>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DE58F842-DB0A-D1F8-71DD-05EAC8CD4FD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F8AA1F5-072B-1D06-88C7-6D2E71A040CA}"/>
              </a:ext>
            </a:extLst>
          </p:cNvPr>
          <p:cNvSpPr/>
          <p:nvPr/>
        </p:nvSpPr>
        <p:spPr>
          <a:xfrm>
            <a:off x="671513" y="167876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CAB94D82-F6EF-A190-6A11-49335AF5D1DC}"/>
              </a:ext>
            </a:extLst>
          </p:cNvPr>
          <p:cNvSpPr txBox="1"/>
          <p:nvPr/>
        </p:nvSpPr>
        <p:spPr>
          <a:xfrm>
            <a:off x="-30959" y="159694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graphicFrame>
        <p:nvGraphicFramePr>
          <p:cNvPr id="6" name="Table 15">
            <a:extLst>
              <a:ext uri="{FF2B5EF4-FFF2-40B4-BE49-F238E27FC236}">
                <a16:creationId xmlns:a16="http://schemas.microsoft.com/office/drawing/2014/main" id="{68AD3E0C-F0E8-B609-C49F-FDC16F831044}"/>
              </a:ext>
            </a:extLst>
          </p:cNvPr>
          <p:cNvGraphicFramePr>
            <a:graphicFrameLocks noGrp="1"/>
          </p:cNvGraphicFramePr>
          <p:nvPr>
            <p:extLst>
              <p:ext uri="{D42A27DB-BD31-4B8C-83A1-F6EECF244321}">
                <p14:modId xmlns:p14="http://schemas.microsoft.com/office/powerpoint/2010/main" val="2019556871"/>
              </p:ext>
            </p:extLst>
          </p:nvPr>
        </p:nvGraphicFramePr>
        <p:xfrm>
          <a:off x="646771" y="5609034"/>
          <a:ext cx="10935630" cy="80453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8" name="Arrow: Right 7">
            <a:extLst>
              <a:ext uri="{FF2B5EF4-FFF2-40B4-BE49-F238E27FC236}">
                <a16:creationId xmlns:a16="http://schemas.microsoft.com/office/drawing/2014/main" id="{A091F471-20AA-EC4A-389A-730CD03A949A}"/>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18" name="Flowchart: Connector 17">
            <a:extLst>
              <a:ext uri="{FF2B5EF4-FFF2-40B4-BE49-F238E27FC236}">
                <a16:creationId xmlns:a16="http://schemas.microsoft.com/office/drawing/2014/main" id="{B809723F-1DA2-E0D7-1D5A-A3B31288526B}"/>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428E2612-C219-E1A5-6F11-D077710EDC7C}"/>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36" name="Flowchart: Connector 35">
            <a:extLst>
              <a:ext uri="{FF2B5EF4-FFF2-40B4-BE49-F238E27FC236}">
                <a16:creationId xmlns:a16="http://schemas.microsoft.com/office/drawing/2014/main" id="{088A1249-3332-7D26-9AD9-38B4B1059278}"/>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E91B864-88F6-76ED-3C01-779AB63F21C7}"/>
              </a:ext>
            </a:extLst>
          </p:cNvPr>
          <p:cNvPicPr>
            <a:picLocks noChangeAspect="1"/>
          </p:cNvPicPr>
          <p:nvPr/>
        </p:nvPicPr>
        <p:blipFill>
          <a:blip r:embed="rId4"/>
          <a:stretch>
            <a:fillRect/>
          </a:stretch>
        </p:blipFill>
        <p:spPr>
          <a:xfrm>
            <a:off x="9521687" y="1163896"/>
            <a:ext cx="153589" cy="442429"/>
          </a:xfrm>
          <a:prstGeom prst="rect">
            <a:avLst/>
          </a:prstGeom>
        </p:spPr>
      </p:pic>
      <p:sp>
        <p:nvSpPr>
          <p:cNvPr id="40" name="Flowchart: Connector 39">
            <a:extLst>
              <a:ext uri="{FF2B5EF4-FFF2-40B4-BE49-F238E27FC236}">
                <a16:creationId xmlns:a16="http://schemas.microsoft.com/office/drawing/2014/main" id="{B38A7982-32D4-EF9E-011C-CAA1A32F53BE}"/>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DB237E3-4D6C-A101-EE99-DB2D12939B17}"/>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49" name="Flowchart: Connector 48">
            <a:extLst>
              <a:ext uri="{FF2B5EF4-FFF2-40B4-BE49-F238E27FC236}">
                <a16:creationId xmlns:a16="http://schemas.microsoft.com/office/drawing/2014/main" id="{61575A7E-B1F2-3E9D-0059-9237D5382F3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C68C9E27-2B53-98EC-1E30-FFA288001676}"/>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55" name="Text Placeholder 2">
            <a:extLst>
              <a:ext uri="{FF2B5EF4-FFF2-40B4-BE49-F238E27FC236}">
                <a16:creationId xmlns:a16="http://schemas.microsoft.com/office/drawing/2014/main" id="{261FDE37-5970-BDDD-9673-EB7779AFAB09}"/>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Tree>
    <p:extLst>
      <p:ext uri="{BB962C8B-B14F-4D97-AF65-F5344CB8AC3E}">
        <p14:creationId xmlns:p14="http://schemas.microsoft.com/office/powerpoint/2010/main" val="20517103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A5630-E4F0-0D88-0E07-8A14D6F6F968}"/>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4D2F20CA-CF14-97B5-C7C3-E07DA32DC141}"/>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C6F36B03-8124-BB2D-3941-982FF20F0A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8200AAC5-5F7B-8DA9-72F6-1365BC13379D}"/>
              </a:ext>
            </a:extLst>
          </p:cNvPr>
          <p:cNvGraphicFramePr>
            <a:graphicFrameLocks noGrp="1"/>
          </p:cNvGraphicFramePr>
          <p:nvPr>
            <p:extLst>
              <p:ext uri="{D42A27DB-BD31-4B8C-83A1-F6EECF244321}">
                <p14:modId xmlns:p14="http://schemas.microsoft.com/office/powerpoint/2010/main" val="1907138467"/>
              </p:ext>
            </p:extLst>
          </p:nvPr>
        </p:nvGraphicFramePr>
        <p:xfrm>
          <a:off x="634598" y="6199269"/>
          <a:ext cx="10929696" cy="533400"/>
        </p:xfrm>
        <a:graphic>
          <a:graphicData uri="http://schemas.openxmlformats.org/drawingml/2006/table">
            <a:tbl>
              <a:tblPr firstRow="1" bandRow="1"/>
              <a:tblGrid>
                <a:gridCol w="3643232">
                  <a:extLst>
                    <a:ext uri="{9D8B030D-6E8A-4147-A177-3AD203B41FA5}">
                      <a16:colId xmlns:a16="http://schemas.microsoft.com/office/drawing/2014/main" val="3497840139"/>
                    </a:ext>
                  </a:extLst>
                </a:gridCol>
                <a:gridCol w="3643232">
                  <a:extLst>
                    <a:ext uri="{9D8B030D-6E8A-4147-A177-3AD203B41FA5}">
                      <a16:colId xmlns:a16="http://schemas.microsoft.com/office/drawing/2014/main" val="1869709511"/>
                    </a:ext>
                  </a:extLst>
                </a:gridCol>
                <a:gridCol w="3643232">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9D560AFF-C65A-E483-4B88-BDB16EB9311A}"/>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D710A9F1-9106-65DF-232E-F5E37C0828FC}"/>
              </a:ext>
            </a:extLst>
          </p:cNvPr>
          <p:cNvSpPr/>
          <p:nvPr/>
        </p:nvSpPr>
        <p:spPr>
          <a:xfrm>
            <a:off x="640029" y="1746646"/>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F3391D79-EB8C-1AE6-D923-FB4E98871B7E}"/>
              </a:ext>
            </a:extLst>
          </p:cNvPr>
          <p:cNvSpPr/>
          <p:nvPr/>
        </p:nvSpPr>
        <p:spPr>
          <a:xfrm>
            <a:off x="4286250" y="1746646"/>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3442034D-376E-EEE2-5FA3-C54BCD5C47BB}"/>
              </a:ext>
            </a:extLst>
          </p:cNvPr>
          <p:cNvSpPr/>
          <p:nvPr/>
        </p:nvSpPr>
        <p:spPr>
          <a:xfrm>
            <a:off x="7909670" y="1746646"/>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56A30E7-53C7-5034-1E8E-057EA078BA08}"/>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1115B8E-161E-4CD5-C6AC-A739903F95AE}"/>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8FCFA993-1B49-6BF3-6EE7-A94723EB8C0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CD475A9-EA21-84B4-CBC5-ADE52AEEC3C0}"/>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A7AC6378-FA52-5540-8009-2689A767BF2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A53095D1-DAAB-2D98-1E47-7D932D0C3029}"/>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FEE21734-BEF1-46FB-95F2-2CC8A58B0A5A}"/>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0E686D6-118D-E87B-3DF9-09F89EDA81D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5DEBA9F2-1AE6-5359-FCDE-209C260B538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AC8631AB-A63F-81EA-B092-1DB702CB05EE}"/>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E7960066-0F67-6AC0-6B66-ABB916273C1A}"/>
              </a:ext>
            </a:extLst>
          </p:cNvPr>
          <p:cNvSpPr/>
          <p:nvPr/>
        </p:nvSpPr>
        <p:spPr>
          <a:xfrm>
            <a:off x="1315661" y="2950112"/>
            <a:ext cx="2970590"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50" b="1" i="1" err="1">
                <a:solidFill>
                  <a:schemeClr val="bg2">
                    <a:lumMod val="10000"/>
                  </a:schemeClr>
                </a:solidFill>
              </a:rPr>
              <a:t>Edaravone</a:t>
            </a:r>
            <a:r>
              <a:rPr lang="en-US" sz="1050" i="1">
                <a:solidFill>
                  <a:schemeClr val="bg2">
                    <a:lumMod val="10000"/>
                  </a:schemeClr>
                </a:solidFill>
              </a:rPr>
              <a:t> (</a:t>
            </a:r>
            <a:r>
              <a:rPr lang="en-US" sz="1050" i="1" err="1">
                <a:solidFill>
                  <a:schemeClr val="bg2">
                    <a:lumMod val="10000"/>
                  </a:schemeClr>
                </a:solidFill>
              </a:rPr>
              <a:t>Radicava</a:t>
            </a:r>
            <a:r>
              <a:rPr lang="en-US" sz="1050" i="1">
                <a:solidFill>
                  <a:schemeClr val="bg2">
                    <a:lumMod val="10000"/>
                  </a:schemeClr>
                </a:solidFill>
              </a:rPr>
              <a:t>® and </a:t>
            </a:r>
            <a:r>
              <a:rPr lang="en-US" sz="1050" i="1" err="1">
                <a:solidFill>
                  <a:schemeClr val="bg2">
                    <a:lumMod val="10000"/>
                  </a:schemeClr>
                </a:solidFill>
              </a:rPr>
              <a:t>Radicava</a:t>
            </a:r>
            <a:r>
              <a:rPr lang="en-US" sz="1050" i="1">
                <a:solidFill>
                  <a:schemeClr val="bg2">
                    <a:lumMod val="10000"/>
                  </a:schemeClr>
                </a:solidFill>
              </a:rPr>
              <a:t> ORS®) can </a:t>
            </a:r>
            <a:r>
              <a:rPr lang="en-US" sz="1050" b="1" i="1">
                <a:solidFill>
                  <a:schemeClr val="bg2">
                    <a:lumMod val="10000"/>
                  </a:schemeClr>
                </a:solidFill>
              </a:rPr>
              <a:t>slow the decline </a:t>
            </a:r>
            <a:r>
              <a:rPr lang="en-US" sz="105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2F6030E3-E96F-8C73-B57F-0B625C9638F7}"/>
              </a:ext>
            </a:extLst>
          </p:cNvPr>
          <p:cNvSpPr/>
          <p:nvPr/>
        </p:nvSpPr>
        <p:spPr>
          <a:xfrm>
            <a:off x="1315661" y="3511374"/>
            <a:ext cx="2917672"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50" b="1" i="1">
                <a:solidFill>
                  <a:schemeClr val="bg2">
                    <a:lumMod val="10000"/>
                  </a:schemeClr>
                </a:solidFill>
              </a:rPr>
              <a:t>Tofersen</a:t>
            </a:r>
            <a:r>
              <a:rPr lang="en-US" sz="1050" i="1">
                <a:solidFill>
                  <a:schemeClr val="bg2">
                    <a:lumMod val="10000"/>
                  </a:schemeClr>
                </a:solidFill>
              </a:rPr>
              <a:t> (</a:t>
            </a:r>
            <a:r>
              <a:rPr lang="en-US" sz="1050" i="1" err="1">
                <a:solidFill>
                  <a:schemeClr val="bg2">
                    <a:lumMod val="10000"/>
                  </a:schemeClr>
                </a:solidFill>
              </a:rPr>
              <a:t>Qalsody</a:t>
            </a:r>
            <a:r>
              <a:rPr lang="en-US" sz="1050" i="1">
                <a:solidFill>
                  <a:schemeClr val="bg2">
                    <a:lumMod val="10000"/>
                  </a:schemeClr>
                </a:solidFill>
              </a:rPr>
              <a:t>®) can </a:t>
            </a:r>
            <a:r>
              <a:rPr lang="en-US" sz="1050" b="1" i="1">
                <a:solidFill>
                  <a:schemeClr val="bg2">
                    <a:lumMod val="10000"/>
                  </a:schemeClr>
                </a:solidFill>
              </a:rPr>
              <a:t>decrease some damage to neurons</a:t>
            </a:r>
            <a:r>
              <a:rPr lang="en-US" sz="1050" i="1">
                <a:solidFill>
                  <a:schemeClr val="bg2">
                    <a:lumMod val="10000"/>
                  </a:schemeClr>
                </a:solidFill>
              </a:rPr>
              <a:t>. This may help if provider finds a </a:t>
            </a:r>
            <a:r>
              <a:rPr lang="en-US" sz="1050" b="1" i="1">
                <a:solidFill>
                  <a:schemeClr val="bg2">
                    <a:lumMod val="10000"/>
                  </a:schemeClr>
                </a:solidFill>
              </a:rPr>
              <a:t>genetic change </a:t>
            </a:r>
            <a:r>
              <a:rPr lang="en-US" sz="1050" i="1">
                <a:solidFill>
                  <a:schemeClr val="bg2">
                    <a:lumMod val="10000"/>
                  </a:schemeClr>
                </a:solidFill>
              </a:rPr>
              <a:t>on the </a:t>
            </a:r>
            <a:r>
              <a:rPr lang="en-US" sz="1050" b="1" i="1">
                <a:solidFill>
                  <a:schemeClr val="bg2">
                    <a:lumMod val="10000"/>
                  </a:schemeClr>
                </a:solidFill>
              </a:rPr>
              <a:t>SOD1</a:t>
            </a:r>
            <a:r>
              <a:rPr lang="en-US" sz="1050" i="1">
                <a:solidFill>
                  <a:schemeClr val="bg2">
                    <a:lumMod val="10000"/>
                  </a:schemeClr>
                </a:solidFill>
              </a:rPr>
              <a:t> gene.</a:t>
            </a:r>
          </a:p>
        </p:txBody>
      </p:sp>
      <p:pic>
        <p:nvPicPr>
          <p:cNvPr id="60" name="Picture 59">
            <a:extLst>
              <a:ext uri="{FF2B5EF4-FFF2-40B4-BE49-F238E27FC236}">
                <a16:creationId xmlns:a16="http://schemas.microsoft.com/office/drawing/2014/main" id="{9F6D36A9-9109-7E68-FEB6-6C8164007766}"/>
              </a:ext>
            </a:extLst>
          </p:cNvPr>
          <p:cNvPicPr>
            <a:picLocks noChangeAspect="1"/>
          </p:cNvPicPr>
          <p:nvPr/>
        </p:nvPicPr>
        <p:blipFill>
          <a:blip r:embed="rId8"/>
          <a:stretch>
            <a:fillRect/>
          </a:stretch>
        </p:blipFill>
        <p:spPr>
          <a:xfrm>
            <a:off x="706978" y="3582877"/>
            <a:ext cx="690023" cy="287754"/>
          </a:xfrm>
          <a:prstGeom prst="rect">
            <a:avLst/>
          </a:prstGeom>
        </p:spPr>
      </p:pic>
      <p:pic>
        <p:nvPicPr>
          <p:cNvPr id="62" name="Picture 61">
            <a:extLst>
              <a:ext uri="{FF2B5EF4-FFF2-40B4-BE49-F238E27FC236}">
                <a16:creationId xmlns:a16="http://schemas.microsoft.com/office/drawing/2014/main" id="{5DAC5E0C-C5B7-EA0C-0754-6599D492096F}"/>
              </a:ext>
            </a:extLst>
          </p:cNvPr>
          <p:cNvPicPr>
            <a:picLocks noChangeAspect="1"/>
          </p:cNvPicPr>
          <p:nvPr/>
        </p:nvPicPr>
        <p:blipFill>
          <a:blip r:embed="rId9"/>
          <a:stretch>
            <a:fillRect/>
          </a:stretch>
        </p:blipFill>
        <p:spPr>
          <a:xfrm>
            <a:off x="717803" y="3047742"/>
            <a:ext cx="679198" cy="202735"/>
          </a:xfrm>
          <a:prstGeom prst="rect">
            <a:avLst/>
          </a:prstGeom>
        </p:spPr>
      </p:pic>
      <p:pic>
        <p:nvPicPr>
          <p:cNvPr id="64" name="Picture 63">
            <a:extLst>
              <a:ext uri="{FF2B5EF4-FFF2-40B4-BE49-F238E27FC236}">
                <a16:creationId xmlns:a16="http://schemas.microsoft.com/office/drawing/2014/main" id="{9098EC61-4D3C-C6E4-30F4-54A0DE49B780}"/>
              </a:ext>
            </a:extLst>
          </p:cNvPr>
          <p:cNvPicPr>
            <a:picLocks noChangeAspect="1"/>
          </p:cNvPicPr>
          <p:nvPr/>
        </p:nvPicPr>
        <p:blipFill>
          <a:blip r:embed="rId10"/>
          <a:stretch>
            <a:fillRect/>
          </a:stretch>
        </p:blipFill>
        <p:spPr>
          <a:xfrm>
            <a:off x="706978" y="2389727"/>
            <a:ext cx="647385" cy="364684"/>
          </a:xfrm>
          <a:prstGeom prst="rect">
            <a:avLst/>
          </a:prstGeom>
        </p:spPr>
      </p:pic>
      <p:sp>
        <p:nvSpPr>
          <p:cNvPr id="69" name="Rectangle 68">
            <a:extLst>
              <a:ext uri="{FF2B5EF4-FFF2-40B4-BE49-F238E27FC236}">
                <a16:creationId xmlns:a16="http://schemas.microsoft.com/office/drawing/2014/main" id="{5A8CB556-5E0F-16D3-E954-0632C34E7001}"/>
              </a:ext>
            </a:extLst>
          </p:cNvPr>
          <p:cNvSpPr/>
          <p:nvPr/>
        </p:nvSpPr>
        <p:spPr>
          <a:xfrm>
            <a:off x="1321118" y="2333181"/>
            <a:ext cx="3039215"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err="1">
                <a:solidFill>
                  <a:schemeClr val="bg2">
                    <a:lumMod val="10000"/>
                  </a:schemeClr>
                </a:solidFill>
              </a:rPr>
              <a:t>Riluzole</a:t>
            </a:r>
            <a:r>
              <a:rPr lang="en-US" sz="1050" i="1">
                <a:solidFill>
                  <a:schemeClr val="bg2">
                    <a:lumMod val="10000"/>
                  </a:schemeClr>
                </a:solidFill>
              </a:rPr>
              <a:t> (</a:t>
            </a:r>
            <a:r>
              <a:rPr lang="en-US" sz="1050" i="1" err="1">
                <a:solidFill>
                  <a:schemeClr val="bg2">
                    <a:lumMod val="10000"/>
                  </a:schemeClr>
                </a:solidFill>
              </a:rPr>
              <a:t>Rilutek</a:t>
            </a:r>
            <a:r>
              <a:rPr lang="en-US" sz="1050" i="1">
                <a:solidFill>
                  <a:schemeClr val="bg2">
                    <a:lumMod val="10000"/>
                  </a:schemeClr>
                </a:solidFill>
              </a:rPr>
              <a:t>®, </a:t>
            </a:r>
            <a:r>
              <a:rPr lang="en-US" sz="1050" i="1" err="1">
                <a:solidFill>
                  <a:schemeClr val="bg2">
                    <a:lumMod val="10000"/>
                  </a:schemeClr>
                </a:solidFill>
              </a:rPr>
              <a:t>Exservan</a:t>
            </a:r>
            <a:r>
              <a:rPr lang="en-US" sz="1050" i="1">
                <a:solidFill>
                  <a:schemeClr val="bg2">
                    <a:lumMod val="10000"/>
                  </a:schemeClr>
                </a:solidFill>
              </a:rPr>
              <a:t>® and </a:t>
            </a:r>
            <a:r>
              <a:rPr lang="en-US" sz="1050" i="1" err="1">
                <a:solidFill>
                  <a:schemeClr val="bg2">
                    <a:lumMod val="10000"/>
                  </a:schemeClr>
                </a:solidFill>
              </a:rPr>
              <a:t>Tiglutik</a:t>
            </a:r>
            <a:r>
              <a:rPr lang="en-US" sz="1050" i="1">
                <a:solidFill>
                  <a:schemeClr val="bg2">
                    <a:lumMod val="10000"/>
                  </a:schemeClr>
                </a:solidFill>
              </a:rPr>
              <a:t>®) may </a:t>
            </a:r>
            <a:r>
              <a:rPr lang="en-US" sz="1050" b="1" i="1">
                <a:solidFill>
                  <a:schemeClr val="bg2">
                    <a:lumMod val="10000"/>
                  </a:schemeClr>
                </a:solidFill>
              </a:rPr>
              <a:t>reduce damage to motor neurons</a:t>
            </a:r>
            <a:r>
              <a:rPr lang="en-US" sz="1050" i="1">
                <a:solidFill>
                  <a:schemeClr val="bg2">
                    <a:lumMod val="10000"/>
                  </a:schemeClr>
                </a:solidFill>
              </a:rPr>
              <a:t>. It may </a:t>
            </a:r>
            <a:r>
              <a:rPr lang="en-US" sz="1050" b="1" i="1">
                <a:solidFill>
                  <a:schemeClr val="bg2">
                    <a:lumMod val="10000"/>
                  </a:schemeClr>
                </a:solidFill>
              </a:rPr>
              <a:t>extend survival </a:t>
            </a:r>
            <a:r>
              <a:rPr lang="en-US" sz="1050" i="1">
                <a:solidFill>
                  <a:schemeClr val="bg2">
                    <a:lumMod val="10000"/>
                  </a:schemeClr>
                </a:solidFill>
              </a:rPr>
              <a:t>by a few months.</a:t>
            </a:r>
          </a:p>
        </p:txBody>
      </p:sp>
      <p:sp>
        <p:nvSpPr>
          <p:cNvPr id="74" name="TextBox 73">
            <a:extLst>
              <a:ext uri="{FF2B5EF4-FFF2-40B4-BE49-F238E27FC236}">
                <a16:creationId xmlns:a16="http://schemas.microsoft.com/office/drawing/2014/main" id="{D0330E3A-CBBE-3B4D-F4F0-07EB465D4B83}"/>
              </a:ext>
            </a:extLst>
          </p:cNvPr>
          <p:cNvSpPr txBox="1"/>
          <p:nvPr/>
        </p:nvSpPr>
        <p:spPr>
          <a:xfrm>
            <a:off x="634598" y="207081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graphicFrame>
        <p:nvGraphicFramePr>
          <p:cNvPr id="88" name="Table 87">
            <a:extLst>
              <a:ext uri="{FF2B5EF4-FFF2-40B4-BE49-F238E27FC236}">
                <a16:creationId xmlns:a16="http://schemas.microsoft.com/office/drawing/2014/main" id="{B40EF128-F0FD-C378-4B11-8DF031361D69}"/>
              </a:ext>
            </a:extLst>
          </p:cNvPr>
          <p:cNvGraphicFramePr>
            <a:graphicFrameLocks noGrp="1"/>
          </p:cNvGraphicFramePr>
          <p:nvPr>
            <p:extLst>
              <p:ext uri="{D42A27DB-BD31-4B8C-83A1-F6EECF244321}">
                <p14:modId xmlns:p14="http://schemas.microsoft.com/office/powerpoint/2010/main" val="3136224836"/>
              </p:ext>
            </p:extLst>
          </p:nvPr>
        </p:nvGraphicFramePr>
        <p:xfrm>
          <a:off x="627706" y="4072859"/>
          <a:ext cx="10929696" cy="304800"/>
        </p:xfrm>
        <a:graphic>
          <a:graphicData uri="http://schemas.openxmlformats.org/drawingml/2006/table">
            <a:tbl>
              <a:tblPr firstRow="1" bandRow="1">
                <a:tableStyleId>{5C22544A-7EE6-4342-B048-85BDC9FD1C3A}</a:tableStyleId>
              </a:tblPr>
              <a:tblGrid>
                <a:gridCol w="3632601">
                  <a:extLst>
                    <a:ext uri="{9D8B030D-6E8A-4147-A177-3AD203B41FA5}">
                      <a16:colId xmlns:a16="http://schemas.microsoft.com/office/drawing/2014/main" val="2118603892"/>
                    </a:ext>
                  </a:extLst>
                </a:gridCol>
                <a:gridCol w="3653863">
                  <a:extLst>
                    <a:ext uri="{9D8B030D-6E8A-4147-A177-3AD203B41FA5}">
                      <a16:colId xmlns:a16="http://schemas.microsoft.com/office/drawing/2014/main" val="2271108930"/>
                    </a:ext>
                  </a:extLst>
                </a:gridCol>
                <a:gridCol w="3643232">
                  <a:extLst>
                    <a:ext uri="{9D8B030D-6E8A-4147-A177-3AD203B41FA5}">
                      <a16:colId xmlns:a16="http://schemas.microsoft.com/office/drawing/2014/main" val="1977641883"/>
                    </a:ext>
                  </a:extLst>
                </a:gridCol>
              </a:tblGrid>
              <a:tr h="286077">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Medication</a:t>
                      </a:r>
                    </a:p>
                  </a:txBody>
                  <a:tcPr>
                    <a:gradFill flip="none" rotWithShape="1">
                      <a:gsLst>
                        <a:gs pos="0">
                          <a:schemeClr val="bg1">
                            <a:lumMod val="95000"/>
                          </a:schemeClr>
                        </a:gs>
                        <a:gs pos="100000">
                          <a:schemeClr val="bg1">
                            <a:lumMod val="75000"/>
                          </a:schemeClr>
                        </a:gs>
                      </a:gsLst>
                      <a:lin ang="0" scaled="1"/>
                      <a:tileRect/>
                    </a:gradFill>
                  </a:tcPr>
                </a:tc>
                <a:tc>
                  <a:txBody>
                    <a:bodyPr/>
                    <a:lstStyle/>
                    <a:p>
                      <a:pPr algn="ctr"/>
                      <a:r>
                        <a:rPr lang="en-US" sz="1400"/>
                        <a:t>Rehabilitative therapy</a:t>
                      </a:r>
                    </a:p>
                  </a:txBody>
                  <a:tcPr marT="0" marB="0" anchor="ctr">
                    <a:gradFill flip="none" rotWithShape="1">
                      <a:gsLst>
                        <a:gs pos="0">
                          <a:schemeClr val="bg1">
                            <a:lumMod val="75000"/>
                          </a:schemeClr>
                        </a:gs>
                        <a:gs pos="100000">
                          <a:schemeClr val="bg1">
                            <a:lumMod val="65000"/>
                          </a:schemeClr>
                        </a:gs>
                      </a:gsLst>
                      <a:lin ang="0" scaled="1"/>
                      <a:tileRect/>
                    </a:gradFill>
                  </a:tcPr>
                </a:tc>
                <a:tc>
                  <a:txBody>
                    <a:bodyPr/>
                    <a:lstStyle/>
                    <a:p>
                      <a:pPr algn="ctr"/>
                      <a:r>
                        <a:rPr lang="en-US" sz="1400"/>
                        <a:t>Breathing support</a:t>
                      </a:r>
                    </a:p>
                  </a:txBody>
                  <a:tcPr>
                    <a:gradFill>
                      <a:gsLst>
                        <a:gs pos="0">
                          <a:schemeClr val="bg1">
                            <a:lumMod val="65000"/>
                          </a:schemeClr>
                        </a:gs>
                        <a:gs pos="100000">
                          <a:schemeClr val="bg1">
                            <a:lumMod val="50000"/>
                          </a:schemeClr>
                        </a:gs>
                      </a:gsLst>
                      <a:lin ang="0" scaled="1"/>
                    </a:gradFill>
                  </a:tcPr>
                </a:tc>
                <a:extLst>
                  <a:ext uri="{0D108BD9-81ED-4DB2-BD59-A6C34878D82A}">
                    <a16:rowId xmlns:a16="http://schemas.microsoft.com/office/drawing/2014/main" val="4116833920"/>
                  </a:ext>
                </a:extLst>
              </a:tr>
            </a:tbl>
          </a:graphicData>
        </a:graphic>
      </p:graphicFrame>
      <p:sp>
        <p:nvSpPr>
          <p:cNvPr id="91" name="Rectangle 90">
            <a:extLst>
              <a:ext uri="{FF2B5EF4-FFF2-40B4-BE49-F238E27FC236}">
                <a16:creationId xmlns:a16="http://schemas.microsoft.com/office/drawing/2014/main" id="{8819AECB-AE52-A312-406E-0A5090ECCCDE}"/>
              </a:ext>
            </a:extLst>
          </p:cNvPr>
          <p:cNvSpPr/>
          <p:nvPr/>
        </p:nvSpPr>
        <p:spPr>
          <a:xfrm>
            <a:off x="4464037" y="2333181"/>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Physical and Occupational Therapy</a:t>
            </a:r>
          </a:p>
        </p:txBody>
      </p:sp>
      <p:sp>
        <p:nvSpPr>
          <p:cNvPr id="92" name="Rectangle 91">
            <a:extLst>
              <a:ext uri="{FF2B5EF4-FFF2-40B4-BE49-F238E27FC236}">
                <a16:creationId xmlns:a16="http://schemas.microsoft.com/office/drawing/2014/main" id="{92E11148-D20E-513A-C45A-9FF6D0EA1B43}"/>
              </a:ext>
            </a:extLst>
          </p:cNvPr>
          <p:cNvSpPr/>
          <p:nvPr/>
        </p:nvSpPr>
        <p:spPr>
          <a:xfrm>
            <a:off x="4444957" y="281792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Nutritional Support: </a:t>
            </a:r>
            <a:r>
              <a:rPr lang="en-US" sz="1050" i="1">
                <a:solidFill>
                  <a:schemeClr val="bg2">
                    <a:lumMod val="10000"/>
                  </a:schemeClr>
                </a:solidFill>
              </a:rPr>
              <a:t>dietitian involvement, feeding support</a:t>
            </a:r>
          </a:p>
        </p:txBody>
      </p:sp>
      <p:sp>
        <p:nvSpPr>
          <p:cNvPr id="93" name="Rectangle 92">
            <a:extLst>
              <a:ext uri="{FF2B5EF4-FFF2-40B4-BE49-F238E27FC236}">
                <a16:creationId xmlns:a16="http://schemas.microsoft.com/office/drawing/2014/main" id="{7556F1BD-5B2B-B6D4-15C6-D7CB4E815ADD}"/>
              </a:ext>
            </a:extLst>
          </p:cNvPr>
          <p:cNvSpPr/>
          <p:nvPr/>
        </p:nvSpPr>
        <p:spPr>
          <a:xfrm>
            <a:off x="4444957" y="330266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Speech and Communication Support: </a:t>
            </a:r>
            <a:r>
              <a:rPr lang="en-US" sz="1050" i="1">
                <a:solidFill>
                  <a:schemeClr val="bg2">
                    <a:lumMod val="10000"/>
                  </a:schemeClr>
                </a:solidFill>
              </a:rPr>
              <a:t>speech therapy, assistive communication devices</a:t>
            </a:r>
          </a:p>
        </p:txBody>
      </p:sp>
      <p:sp>
        <p:nvSpPr>
          <p:cNvPr id="94" name="Rectangle 93">
            <a:extLst>
              <a:ext uri="{FF2B5EF4-FFF2-40B4-BE49-F238E27FC236}">
                <a16:creationId xmlns:a16="http://schemas.microsoft.com/office/drawing/2014/main" id="{E8280DD5-7ABD-E7BC-652B-CB1925984189}"/>
              </a:ext>
            </a:extLst>
          </p:cNvPr>
          <p:cNvSpPr/>
          <p:nvPr/>
        </p:nvSpPr>
        <p:spPr>
          <a:xfrm>
            <a:off x="8060873" y="234515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Airway clearance: mechanical cough assist, suction devices</a:t>
            </a:r>
          </a:p>
        </p:txBody>
      </p:sp>
      <p:sp>
        <p:nvSpPr>
          <p:cNvPr id="95" name="Rectangle 94">
            <a:extLst>
              <a:ext uri="{FF2B5EF4-FFF2-40B4-BE49-F238E27FC236}">
                <a16:creationId xmlns:a16="http://schemas.microsoft.com/office/drawing/2014/main" id="{04D0DA2D-D342-F5BB-BD81-08CDAC0111E4}"/>
              </a:ext>
            </a:extLst>
          </p:cNvPr>
          <p:cNvSpPr/>
          <p:nvPr/>
        </p:nvSpPr>
        <p:spPr>
          <a:xfrm>
            <a:off x="8041793" y="282989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Monitoring: </a:t>
            </a:r>
            <a:r>
              <a:rPr lang="en-US" sz="1050" i="1">
                <a:solidFill>
                  <a:schemeClr val="bg2">
                    <a:lumMod val="10000"/>
                  </a:schemeClr>
                </a:solidFill>
              </a:rPr>
              <a:t>regular FVC/SNIP assessment and early NIV initiation.</a:t>
            </a:r>
          </a:p>
        </p:txBody>
      </p:sp>
      <p:sp>
        <p:nvSpPr>
          <p:cNvPr id="96" name="Rectangle 95">
            <a:extLst>
              <a:ext uri="{FF2B5EF4-FFF2-40B4-BE49-F238E27FC236}">
                <a16:creationId xmlns:a16="http://schemas.microsoft.com/office/drawing/2014/main" id="{6333938D-2A3B-8787-7A16-BC5FF756609F}"/>
              </a:ext>
            </a:extLst>
          </p:cNvPr>
          <p:cNvSpPr/>
          <p:nvPr/>
        </p:nvSpPr>
        <p:spPr>
          <a:xfrm>
            <a:off x="8041793" y="3314643"/>
            <a:ext cx="3187388"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Ventilatory support: </a:t>
            </a:r>
            <a:r>
              <a:rPr lang="en-US" sz="1050" i="1">
                <a:solidFill>
                  <a:schemeClr val="bg2">
                    <a:lumMod val="10000"/>
                  </a:schemeClr>
                </a:solidFill>
              </a:rPr>
              <a:t>noninvasive ventilation (NIV), mechanical ventilation as disease progresses</a:t>
            </a:r>
          </a:p>
        </p:txBody>
      </p:sp>
      <p:graphicFrame>
        <p:nvGraphicFramePr>
          <p:cNvPr id="103" name="Chart 102">
            <a:extLst>
              <a:ext uri="{FF2B5EF4-FFF2-40B4-BE49-F238E27FC236}">
                <a16:creationId xmlns:a16="http://schemas.microsoft.com/office/drawing/2014/main" id="{335BAF42-075E-2666-76D6-FB80E742E4CA}"/>
              </a:ext>
            </a:extLst>
          </p:cNvPr>
          <p:cNvGraphicFramePr/>
          <p:nvPr>
            <p:extLst>
              <p:ext uri="{D42A27DB-BD31-4B8C-83A1-F6EECF244321}">
                <p14:modId xmlns:p14="http://schemas.microsoft.com/office/powerpoint/2010/main" val="934914869"/>
              </p:ext>
            </p:extLst>
          </p:nvPr>
        </p:nvGraphicFramePr>
        <p:xfrm>
          <a:off x="76200" y="4358699"/>
          <a:ext cx="11529472" cy="1840570"/>
        </p:xfrm>
        <a:graphic>
          <a:graphicData uri="http://schemas.openxmlformats.org/drawingml/2006/chart">
            <c:chart xmlns:c="http://schemas.openxmlformats.org/drawingml/2006/chart" xmlns:r="http://schemas.openxmlformats.org/officeDocument/2006/relationships" r:id="rId11"/>
          </a:graphicData>
        </a:graphic>
      </p:graphicFrame>
      <p:cxnSp>
        <p:nvCxnSpPr>
          <p:cNvPr id="104" name="Straight Connector 103">
            <a:extLst>
              <a:ext uri="{FF2B5EF4-FFF2-40B4-BE49-F238E27FC236}">
                <a16:creationId xmlns:a16="http://schemas.microsoft.com/office/drawing/2014/main" id="{CB1F2DC0-AAA6-4389-4AB3-E234D36F9D96}"/>
              </a:ext>
            </a:extLst>
          </p:cNvPr>
          <p:cNvCxnSpPr/>
          <p:nvPr/>
        </p:nvCxnSpPr>
        <p:spPr>
          <a:xfrm>
            <a:off x="4286250" y="4567055"/>
            <a:ext cx="0" cy="1632214"/>
          </a:xfrm>
          <a:prstGeom prst="line">
            <a:avLst/>
          </a:prstGeom>
          <a:ln w="9525" cap="rnd">
            <a:solidFill>
              <a:schemeClr val="tx1"/>
            </a:solidFill>
            <a:prstDash val="sysDash"/>
            <a:round/>
          </a:ln>
          <a:effectLst/>
        </p:spPr>
        <p:style>
          <a:lnRef idx="2">
            <a:schemeClr val="accent1"/>
          </a:lnRef>
          <a:fillRef idx="0">
            <a:schemeClr val="accent1"/>
          </a:fillRef>
          <a:effectRef idx="1">
            <a:schemeClr val="accent1"/>
          </a:effectRef>
          <a:fontRef idx="minor">
            <a:schemeClr val="tx1"/>
          </a:fontRef>
        </p:style>
      </p:cxnSp>
      <p:grpSp>
        <p:nvGrpSpPr>
          <p:cNvPr id="121" name="Group 120">
            <a:extLst>
              <a:ext uri="{FF2B5EF4-FFF2-40B4-BE49-F238E27FC236}">
                <a16:creationId xmlns:a16="http://schemas.microsoft.com/office/drawing/2014/main" id="{435AB676-6B84-0D7C-D24F-FB25BCB4DAB5}"/>
              </a:ext>
            </a:extLst>
          </p:cNvPr>
          <p:cNvGrpSpPr/>
          <p:nvPr/>
        </p:nvGrpSpPr>
        <p:grpSpPr>
          <a:xfrm>
            <a:off x="10819860" y="4547312"/>
            <a:ext cx="1003301" cy="862414"/>
            <a:chOff x="10819860" y="4547312"/>
            <a:chExt cx="1003301" cy="862414"/>
          </a:xfrm>
        </p:grpSpPr>
        <p:grpSp>
          <p:nvGrpSpPr>
            <p:cNvPr id="115" name="Group 114">
              <a:extLst>
                <a:ext uri="{FF2B5EF4-FFF2-40B4-BE49-F238E27FC236}">
                  <a16:creationId xmlns:a16="http://schemas.microsoft.com/office/drawing/2014/main" id="{7FB265BD-613C-ACE3-E998-EF64AA4CDF76}"/>
                </a:ext>
              </a:extLst>
            </p:cNvPr>
            <p:cNvGrpSpPr/>
            <p:nvPr/>
          </p:nvGrpSpPr>
          <p:grpSpPr>
            <a:xfrm>
              <a:off x="10819860" y="4547312"/>
              <a:ext cx="1003301" cy="142510"/>
              <a:chOff x="10959558" y="4547312"/>
              <a:chExt cx="1003301" cy="142510"/>
            </a:xfrm>
          </p:grpSpPr>
          <p:sp>
            <p:nvSpPr>
              <p:cNvPr id="105" name="Rectangle 104">
                <a:extLst>
                  <a:ext uri="{FF2B5EF4-FFF2-40B4-BE49-F238E27FC236}">
                    <a16:creationId xmlns:a16="http://schemas.microsoft.com/office/drawing/2014/main" id="{1B49722B-E9B3-1B01-5A72-60670D2ED29E}"/>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CDCE8288-9975-A643-0588-21F529EB597A}"/>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16" name="Group 115">
              <a:extLst>
                <a:ext uri="{FF2B5EF4-FFF2-40B4-BE49-F238E27FC236}">
                  <a16:creationId xmlns:a16="http://schemas.microsoft.com/office/drawing/2014/main" id="{A5C9898C-45AC-7529-51CF-C49D4572F903}"/>
                </a:ext>
              </a:extLst>
            </p:cNvPr>
            <p:cNvGrpSpPr/>
            <p:nvPr/>
          </p:nvGrpSpPr>
          <p:grpSpPr>
            <a:xfrm>
              <a:off x="10819860" y="4727288"/>
              <a:ext cx="1003301" cy="142510"/>
              <a:chOff x="10959558" y="4705331"/>
              <a:chExt cx="1003301" cy="142510"/>
            </a:xfrm>
          </p:grpSpPr>
          <p:sp>
            <p:nvSpPr>
              <p:cNvPr id="107" name="Rectangle 106">
                <a:extLst>
                  <a:ext uri="{FF2B5EF4-FFF2-40B4-BE49-F238E27FC236}">
                    <a16:creationId xmlns:a16="http://schemas.microsoft.com/office/drawing/2014/main" id="{287E8B25-2107-C2A3-0AC0-B20608D7FD45}"/>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071B222C-A69C-266B-7014-17F84C377E87}"/>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17" name="Group 116">
              <a:extLst>
                <a:ext uri="{FF2B5EF4-FFF2-40B4-BE49-F238E27FC236}">
                  <a16:creationId xmlns:a16="http://schemas.microsoft.com/office/drawing/2014/main" id="{17106B14-FA8F-9FF6-23D1-F27DFA67A81B}"/>
                </a:ext>
              </a:extLst>
            </p:cNvPr>
            <p:cNvGrpSpPr/>
            <p:nvPr/>
          </p:nvGrpSpPr>
          <p:grpSpPr>
            <a:xfrm>
              <a:off x="10819860" y="4907264"/>
              <a:ext cx="1003301" cy="142510"/>
              <a:chOff x="10959558" y="4890953"/>
              <a:chExt cx="1003301" cy="142510"/>
            </a:xfrm>
          </p:grpSpPr>
          <p:sp>
            <p:nvSpPr>
              <p:cNvPr id="109" name="Rectangle 108">
                <a:extLst>
                  <a:ext uri="{FF2B5EF4-FFF2-40B4-BE49-F238E27FC236}">
                    <a16:creationId xmlns:a16="http://schemas.microsoft.com/office/drawing/2014/main" id="{4F8258C7-B10A-F0BF-3826-F2FB8A59BE83}"/>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FA55E573-1977-40EB-E366-AFD19F7DAEDE}"/>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18" name="Group 117">
              <a:extLst>
                <a:ext uri="{FF2B5EF4-FFF2-40B4-BE49-F238E27FC236}">
                  <a16:creationId xmlns:a16="http://schemas.microsoft.com/office/drawing/2014/main" id="{682F3763-5C9A-F425-84BC-CB4E1B035675}"/>
                </a:ext>
              </a:extLst>
            </p:cNvPr>
            <p:cNvGrpSpPr/>
            <p:nvPr/>
          </p:nvGrpSpPr>
          <p:grpSpPr>
            <a:xfrm>
              <a:off x="10819860" y="5087240"/>
              <a:ext cx="1003301" cy="142510"/>
              <a:chOff x="10959558" y="5080936"/>
              <a:chExt cx="1003301" cy="142510"/>
            </a:xfrm>
          </p:grpSpPr>
          <p:sp>
            <p:nvSpPr>
              <p:cNvPr id="111" name="Rectangle 110">
                <a:extLst>
                  <a:ext uri="{FF2B5EF4-FFF2-40B4-BE49-F238E27FC236}">
                    <a16:creationId xmlns:a16="http://schemas.microsoft.com/office/drawing/2014/main" id="{6C5B0E5F-731C-586D-46E2-F4E2D4DCC454}"/>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7DC5A5AC-265E-2EB9-3E0A-48A24EC9DE64}"/>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19" name="Group 118">
              <a:extLst>
                <a:ext uri="{FF2B5EF4-FFF2-40B4-BE49-F238E27FC236}">
                  <a16:creationId xmlns:a16="http://schemas.microsoft.com/office/drawing/2014/main" id="{7FBD2C51-DBE6-CB8B-0E63-DCE7E1A8BD66}"/>
                </a:ext>
              </a:extLst>
            </p:cNvPr>
            <p:cNvGrpSpPr/>
            <p:nvPr/>
          </p:nvGrpSpPr>
          <p:grpSpPr>
            <a:xfrm>
              <a:off x="10819860" y="5267216"/>
              <a:ext cx="1003301" cy="142510"/>
              <a:chOff x="10959558" y="5267216"/>
              <a:chExt cx="1003301" cy="142510"/>
            </a:xfrm>
          </p:grpSpPr>
          <p:sp>
            <p:nvSpPr>
              <p:cNvPr id="113" name="Rectangle 112">
                <a:extLst>
                  <a:ext uri="{FF2B5EF4-FFF2-40B4-BE49-F238E27FC236}">
                    <a16:creationId xmlns:a16="http://schemas.microsoft.com/office/drawing/2014/main" id="{973C9910-D74C-47A9-FE15-CC069B17E1E9}"/>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4A8295C4-506B-58F9-16C7-F76544A8556E}"/>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120" name="TextBox 119">
            <a:extLst>
              <a:ext uri="{FF2B5EF4-FFF2-40B4-BE49-F238E27FC236}">
                <a16:creationId xmlns:a16="http://schemas.microsoft.com/office/drawing/2014/main" id="{0CF03135-70C8-6048-E808-03FC69516A34}"/>
              </a:ext>
            </a:extLst>
          </p:cNvPr>
          <p:cNvSpPr txBox="1"/>
          <p:nvPr/>
        </p:nvSpPr>
        <p:spPr>
          <a:xfrm>
            <a:off x="4049311" y="6687820"/>
            <a:ext cx="4498836" cy="180341"/>
          </a:xfrm>
          <a:prstGeom prst="rect">
            <a:avLst/>
          </a:prstGeom>
          <a:noFill/>
          <a:ln>
            <a:noFill/>
          </a:ln>
        </p:spPr>
        <p:txBody>
          <a:bodyPr vert="horz" wrap="square" lIns="91440" tIns="0" rIns="91440" bIns="0" rtlCol="0" anchor="ctr" anchorCtr="0" compatLnSpc="1">
            <a:noAutofit/>
          </a:bodyPr>
          <a:lstStyle/>
          <a:p>
            <a:pPr algn="l"/>
            <a:r>
              <a:rPr lang="en-US" sz="900" b="1" kern="0">
                <a:solidFill>
                  <a:schemeClr val="bg2">
                    <a:lumMod val="50000"/>
                  </a:schemeClr>
                </a:solidFill>
              </a:rPr>
              <a:t>Annual Health Care Resource Utilization and Costs by ALS Severity Stage</a:t>
            </a:r>
          </a:p>
        </p:txBody>
      </p:sp>
    </p:spTree>
    <p:extLst>
      <p:ext uri="{BB962C8B-B14F-4D97-AF65-F5344CB8AC3E}">
        <p14:creationId xmlns:p14="http://schemas.microsoft.com/office/powerpoint/2010/main" val="599043917"/>
      </p:ext>
    </p:extLst>
  </p:cSld>
  <p:clrMapOvr>
    <a:masterClrMapping/>
  </p:clrMapOvr>
  <p:transition>
    <p:fade/>
  </p:transition>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07193A-DEC6-DB15-D97D-729D60AE3AB1}"/>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D4D55631-07DD-706F-3BCC-29477D11EF6E}"/>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51EB3DBD-4511-BB04-C1CC-05A2FF98A818}"/>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E833849C-16E8-514D-375D-901DBF901536}"/>
              </a:ext>
            </a:extLst>
          </p:cNvPr>
          <p:cNvGraphicFramePr>
            <a:graphicFrameLocks noGrp="1"/>
          </p:cNvGraphicFramePr>
          <p:nvPr>
            <p:extLst>
              <p:ext uri="{D42A27DB-BD31-4B8C-83A1-F6EECF244321}">
                <p14:modId xmlns:p14="http://schemas.microsoft.com/office/powerpoint/2010/main" val="131913486"/>
              </p:ext>
            </p:extLst>
          </p:nvPr>
        </p:nvGraphicFramePr>
        <p:xfrm>
          <a:off x="609600" y="6575934"/>
          <a:ext cx="10936590" cy="182880"/>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18288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Early-S</a:t>
                      </a:r>
                      <a:r>
                        <a:rPr lang="en-US" altLang="zh-CN" sz="1000"/>
                        <a:t>tage ALS </a:t>
                      </a:r>
                      <a:r>
                        <a:rPr lang="en-US" altLang="zh-CN" sz="1000" b="0"/>
                        <a:t>(</a:t>
                      </a:r>
                      <a:r>
                        <a:rPr lang="en-US" sz="1000" b="0"/>
                        <a:t>ALSFRS-R &gt;30, SVC ≥70%</a:t>
                      </a:r>
                      <a:r>
                        <a:rPr lang="en-US" altLang="zh-CN" sz="1000" b="0"/>
                        <a:t>)</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Mid-Stage ALS </a:t>
                      </a:r>
                      <a:r>
                        <a:rPr lang="en-US" sz="1000" b="0"/>
                        <a:t>(ALSFRS-R 20–30, SVC 50–70%)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Late-Stage ALS </a:t>
                      </a:r>
                      <a:r>
                        <a:rPr lang="en-US" sz="1000" b="0" dirty="0"/>
                        <a:t>(ALSFRS-R &lt;20, SVC &lt;50%)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bl>
          </a:graphicData>
        </a:graphic>
      </p:graphicFrame>
      <p:sp>
        <p:nvSpPr>
          <p:cNvPr id="2" name="Title 1">
            <a:extLst>
              <a:ext uri="{FF2B5EF4-FFF2-40B4-BE49-F238E27FC236}">
                <a16:creationId xmlns:a16="http://schemas.microsoft.com/office/drawing/2014/main" id="{B7227BC1-F06F-9050-9431-12EB76112C18}"/>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5CBD4F28-43F1-0028-135D-EC727E46DD52}"/>
              </a:ext>
            </a:extLst>
          </p:cNvPr>
          <p:cNvSpPr/>
          <p:nvPr/>
        </p:nvSpPr>
        <p:spPr>
          <a:xfrm>
            <a:off x="640029" y="1750879"/>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6EFF9848-1BDF-0D69-6153-93C0AF750CF5}"/>
              </a:ext>
            </a:extLst>
          </p:cNvPr>
          <p:cNvSpPr/>
          <p:nvPr/>
        </p:nvSpPr>
        <p:spPr>
          <a:xfrm>
            <a:off x="4286250" y="1750879"/>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972B7A5E-48E8-04E1-6A3F-9ACEE1C16CC2}"/>
              </a:ext>
            </a:extLst>
          </p:cNvPr>
          <p:cNvSpPr/>
          <p:nvPr/>
        </p:nvSpPr>
        <p:spPr>
          <a:xfrm>
            <a:off x="7909670" y="1750879"/>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36" name="Arrow: Right 35">
            <a:extLst>
              <a:ext uri="{FF2B5EF4-FFF2-40B4-BE49-F238E27FC236}">
                <a16:creationId xmlns:a16="http://schemas.microsoft.com/office/drawing/2014/main" id="{A9844436-63E3-BF11-8BAD-1AAA3F98B086}"/>
              </a:ext>
            </a:extLst>
          </p:cNvPr>
          <p:cNvSpPr/>
          <p:nvPr/>
        </p:nvSpPr>
        <p:spPr>
          <a:xfrm>
            <a:off x="627706" y="1035448"/>
            <a:ext cx="10972800"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6EAF314D-A77D-49B3-9221-14410FBCE85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8D74B5C-B19C-8657-42F9-E9337D8B7D25}"/>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9EACCBF3-D17C-68AD-2E3A-137D65621E62}"/>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29F202B-216E-F801-9556-116C58E6CA05}"/>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26E5B6E7-033D-9D37-A36A-4B8636673BF5}"/>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FD43E0F1-29EB-62E3-84E7-88CAE6D2C73E}"/>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9ECB7826-009A-8BCC-9809-031767437935}"/>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6ABA4705-8E3F-CAE6-E894-580A184F171D}"/>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4EC4950A-3EB4-6A25-33DB-C5638B5BF0D6}"/>
              </a:ext>
            </a:extLst>
          </p:cNvPr>
          <p:cNvSpPr/>
          <p:nvPr/>
        </p:nvSpPr>
        <p:spPr>
          <a:xfrm>
            <a:off x="1300382" y="2595682"/>
            <a:ext cx="4088651"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00" b="1" i="1" err="1">
                <a:solidFill>
                  <a:schemeClr val="bg2">
                    <a:lumMod val="10000"/>
                  </a:schemeClr>
                </a:solidFill>
              </a:rPr>
              <a:t>Edaravone</a:t>
            </a:r>
            <a:r>
              <a:rPr lang="en-US" sz="1000" i="1">
                <a:solidFill>
                  <a:schemeClr val="bg2">
                    <a:lumMod val="10000"/>
                  </a:schemeClr>
                </a:solidFill>
              </a:rPr>
              <a:t> (</a:t>
            </a:r>
            <a:r>
              <a:rPr lang="en-US" sz="1000" i="1" err="1">
                <a:solidFill>
                  <a:schemeClr val="bg2">
                    <a:lumMod val="10000"/>
                  </a:schemeClr>
                </a:solidFill>
              </a:rPr>
              <a:t>Radicava</a:t>
            </a:r>
            <a:r>
              <a:rPr lang="en-US" sz="1000" i="1">
                <a:solidFill>
                  <a:schemeClr val="bg2">
                    <a:lumMod val="10000"/>
                  </a:schemeClr>
                </a:solidFill>
              </a:rPr>
              <a:t>® and </a:t>
            </a:r>
            <a:r>
              <a:rPr lang="en-US" sz="1000" i="1" err="1">
                <a:solidFill>
                  <a:schemeClr val="bg2">
                    <a:lumMod val="10000"/>
                  </a:schemeClr>
                </a:solidFill>
              </a:rPr>
              <a:t>Radicava</a:t>
            </a:r>
            <a:r>
              <a:rPr lang="en-US" sz="1000" i="1">
                <a:solidFill>
                  <a:schemeClr val="bg2">
                    <a:lumMod val="10000"/>
                  </a:schemeClr>
                </a:solidFill>
              </a:rPr>
              <a:t> ORS®) can </a:t>
            </a:r>
            <a:r>
              <a:rPr lang="en-US" sz="1000" b="1" i="1">
                <a:solidFill>
                  <a:schemeClr val="bg2">
                    <a:lumMod val="10000"/>
                  </a:schemeClr>
                </a:solidFill>
              </a:rPr>
              <a:t>slow the decline </a:t>
            </a:r>
            <a:r>
              <a:rPr lang="en-US" sz="10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4DFC03B8-0C3E-4928-BC97-E2B2A8EE93C2}"/>
              </a:ext>
            </a:extLst>
          </p:cNvPr>
          <p:cNvSpPr/>
          <p:nvPr/>
        </p:nvSpPr>
        <p:spPr>
          <a:xfrm>
            <a:off x="1300384" y="2915292"/>
            <a:ext cx="4088649" cy="497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i="1">
                <a:solidFill>
                  <a:schemeClr val="bg2">
                    <a:lumMod val="10000"/>
                  </a:schemeClr>
                </a:solidFill>
              </a:rPr>
              <a:t>Tofersen</a:t>
            </a:r>
            <a:r>
              <a:rPr lang="en-US" sz="1000" i="1">
                <a:solidFill>
                  <a:schemeClr val="bg2">
                    <a:lumMod val="10000"/>
                  </a:schemeClr>
                </a:solidFill>
              </a:rPr>
              <a:t> (</a:t>
            </a:r>
            <a:r>
              <a:rPr lang="en-US" sz="1000" i="1" err="1">
                <a:solidFill>
                  <a:schemeClr val="bg2">
                    <a:lumMod val="10000"/>
                  </a:schemeClr>
                </a:solidFill>
              </a:rPr>
              <a:t>Qalsody</a:t>
            </a:r>
            <a:r>
              <a:rPr lang="en-US" sz="1000" i="1">
                <a:solidFill>
                  <a:schemeClr val="bg2">
                    <a:lumMod val="10000"/>
                  </a:schemeClr>
                </a:solidFill>
              </a:rPr>
              <a:t>®) can </a:t>
            </a:r>
            <a:r>
              <a:rPr lang="en-US" sz="1000" b="1" i="1">
                <a:solidFill>
                  <a:schemeClr val="bg2">
                    <a:lumMod val="10000"/>
                  </a:schemeClr>
                </a:solidFill>
              </a:rPr>
              <a:t>decrease some damage to neurons</a:t>
            </a:r>
            <a:r>
              <a:rPr lang="en-US" sz="1000" i="1">
                <a:solidFill>
                  <a:schemeClr val="bg2">
                    <a:lumMod val="10000"/>
                  </a:schemeClr>
                </a:solidFill>
              </a:rPr>
              <a:t>. This may help if provider finds a </a:t>
            </a:r>
            <a:r>
              <a:rPr lang="en-US" sz="1000" b="1" i="1">
                <a:solidFill>
                  <a:schemeClr val="bg2">
                    <a:lumMod val="10000"/>
                  </a:schemeClr>
                </a:solidFill>
              </a:rPr>
              <a:t>genetic change </a:t>
            </a:r>
            <a:r>
              <a:rPr lang="en-US" sz="1000" i="1">
                <a:solidFill>
                  <a:schemeClr val="bg2">
                    <a:lumMod val="10000"/>
                  </a:schemeClr>
                </a:solidFill>
              </a:rPr>
              <a:t>on the </a:t>
            </a:r>
            <a:r>
              <a:rPr lang="en-US" sz="1000" b="1" i="1">
                <a:solidFill>
                  <a:schemeClr val="bg2">
                    <a:lumMod val="10000"/>
                  </a:schemeClr>
                </a:solidFill>
              </a:rPr>
              <a:t>SOD1</a:t>
            </a:r>
            <a:r>
              <a:rPr lang="en-US" sz="1000" i="1">
                <a:solidFill>
                  <a:schemeClr val="bg2">
                    <a:lumMod val="10000"/>
                  </a:schemeClr>
                </a:solidFill>
              </a:rPr>
              <a:t> gene.</a:t>
            </a:r>
          </a:p>
        </p:txBody>
      </p:sp>
      <p:pic>
        <p:nvPicPr>
          <p:cNvPr id="60" name="Picture 59">
            <a:extLst>
              <a:ext uri="{FF2B5EF4-FFF2-40B4-BE49-F238E27FC236}">
                <a16:creationId xmlns:a16="http://schemas.microsoft.com/office/drawing/2014/main" id="{63B64896-A77D-AF9A-58D8-4919AEA83500}"/>
              </a:ext>
            </a:extLst>
          </p:cNvPr>
          <p:cNvPicPr>
            <a:picLocks noChangeAspect="1"/>
          </p:cNvPicPr>
          <p:nvPr/>
        </p:nvPicPr>
        <p:blipFill>
          <a:blip r:embed="rId8"/>
          <a:stretch>
            <a:fillRect/>
          </a:stretch>
        </p:blipFill>
        <p:spPr>
          <a:xfrm>
            <a:off x="650862" y="2993498"/>
            <a:ext cx="713060" cy="297361"/>
          </a:xfrm>
          <a:prstGeom prst="rect">
            <a:avLst/>
          </a:prstGeom>
          <a:noFill/>
        </p:spPr>
      </p:pic>
      <p:pic>
        <p:nvPicPr>
          <p:cNvPr id="62" name="Picture 61">
            <a:extLst>
              <a:ext uri="{FF2B5EF4-FFF2-40B4-BE49-F238E27FC236}">
                <a16:creationId xmlns:a16="http://schemas.microsoft.com/office/drawing/2014/main" id="{8FA8DF03-28D3-9BAB-ABCF-1E45AF88CEEA}"/>
              </a:ext>
            </a:extLst>
          </p:cNvPr>
          <p:cNvPicPr>
            <a:picLocks noChangeAspect="1"/>
          </p:cNvPicPr>
          <p:nvPr/>
        </p:nvPicPr>
        <p:blipFill>
          <a:blip r:embed="rId9"/>
          <a:stretch>
            <a:fillRect/>
          </a:stretch>
        </p:blipFill>
        <p:spPr>
          <a:xfrm>
            <a:off x="660415" y="2692743"/>
            <a:ext cx="713061" cy="210208"/>
          </a:xfrm>
          <a:prstGeom prst="rect">
            <a:avLst/>
          </a:prstGeom>
        </p:spPr>
      </p:pic>
      <p:pic>
        <p:nvPicPr>
          <p:cNvPr id="64" name="Picture 63">
            <a:extLst>
              <a:ext uri="{FF2B5EF4-FFF2-40B4-BE49-F238E27FC236}">
                <a16:creationId xmlns:a16="http://schemas.microsoft.com/office/drawing/2014/main" id="{9D322E22-626E-AEB5-B102-0C3BF943A5BF}"/>
              </a:ext>
            </a:extLst>
          </p:cNvPr>
          <p:cNvPicPr>
            <a:picLocks noChangeAspect="1"/>
          </p:cNvPicPr>
          <p:nvPr/>
        </p:nvPicPr>
        <p:blipFill>
          <a:blip r:embed="rId10"/>
          <a:stretch>
            <a:fillRect/>
          </a:stretch>
        </p:blipFill>
        <p:spPr>
          <a:xfrm>
            <a:off x="666585" y="2277243"/>
            <a:ext cx="550524" cy="310120"/>
          </a:xfrm>
          <a:prstGeom prst="rect">
            <a:avLst/>
          </a:prstGeom>
        </p:spPr>
      </p:pic>
      <p:sp>
        <p:nvSpPr>
          <p:cNvPr id="69" name="Rectangle 68">
            <a:extLst>
              <a:ext uri="{FF2B5EF4-FFF2-40B4-BE49-F238E27FC236}">
                <a16:creationId xmlns:a16="http://schemas.microsoft.com/office/drawing/2014/main" id="{4A731F0C-FC50-9CF3-FB10-4F460CA69B89}"/>
              </a:ext>
            </a:extLst>
          </p:cNvPr>
          <p:cNvSpPr/>
          <p:nvPr/>
        </p:nvSpPr>
        <p:spPr>
          <a:xfrm>
            <a:off x="1300383" y="2180534"/>
            <a:ext cx="4088650" cy="531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i="1" err="1">
                <a:solidFill>
                  <a:schemeClr val="bg2">
                    <a:lumMod val="10000"/>
                  </a:schemeClr>
                </a:solidFill>
              </a:rPr>
              <a:t>Riluzole</a:t>
            </a:r>
            <a:r>
              <a:rPr lang="en-US" sz="1000" i="1">
                <a:solidFill>
                  <a:schemeClr val="bg2">
                    <a:lumMod val="10000"/>
                  </a:schemeClr>
                </a:solidFill>
              </a:rPr>
              <a:t> (</a:t>
            </a:r>
            <a:r>
              <a:rPr lang="en-US" sz="1000" i="1" err="1">
                <a:solidFill>
                  <a:schemeClr val="bg2">
                    <a:lumMod val="10000"/>
                  </a:schemeClr>
                </a:solidFill>
              </a:rPr>
              <a:t>Rilutek</a:t>
            </a:r>
            <a:r>
              <a:rPr lang="en-US" sz="1000" i="1">
                <a:solidFill>
                  <a:schemeClr val="bg2">
                    <a:lumMod val="10000"/>
                  </a:schemeClr>
                </a:solidFill>
              </a:rPr>
              <a:t>®, </a:t>
            </a:r>
            <a:r>
              <a:rPr lang="en-US" sz="1000" i="1" err="1">
                <a:solidFill>
                  <a:schemeClr val="bg2">
                    <a:lumMod val="10000"/>
                  </a:schemeClr>
                </a:solidFill>
              </a:rPr>
              <a:t>Exservan</a:t>
            </a:r>
            <a:r>
              <a:rPr lang="en-US" sz="1000" i="1">
                <a:solidFill>
                  <a:schemeClr val="bg2">
                    <a:lumMod val="10000"/>
                  </a:schemeClr>
                </a:solidFill>
              </a:rPr>
              <a:t>® and </a:t>
            </a:r>
            <a:r>
              <a:rPr lang="en-US" sz="1000" i="1" err="1">
                <a:solidFill>
                  <a:schemeClr val="bg2">
                    <a:lumMod val="10000"/>
                  </a:schemeClr>
                </a:solidFill>
              </a:rPr>
              <a:t>Tiglutik</a:t>
            </a:r>
            <a:r>
              <a:rPr lang="en-US" sz="1000" i="1">
                <a:solidFill>
                  <a:schemeClr val="bg2">
                    <a:lumMod val="10000"/>
                  </a:schemeClr>
                </a:solidFill>
              </a:rPr>
              <a:t>®) may </a:t>
            </a:r>
            <a:r>
              <a:rPr lang="en-US" sz="1000" b="1" i="1">
                <a:solidFill>
                  <a:schemeClr val="bg2">
                    <a:lumMod val="10000"/>
                  </a:schemeClr>
                </a:solidFill>
              </a:rPr>
              <a:t>reduce damage to motor neurons</a:t>
            </a:r>
            <a:r>
              <a:rPr lang="en-US" sz="1000" i="1">
                <a:solidFill>
                  <a:schemeClr val="bg2">
                    <a:lumMod val="10000"/>
                  </a:schemeClr>
                </a:solidFill>
              </a:rPr>
              <a:t>. It may </a:t>
            </a:r>
            <a:r>
              <a:rPr lang="en-US" sz="1000" b="1" i="1">
                <a:solidFill>
                  <a:schemeClr val="bg2">
                    <a:lumMod val="10000"/>
                  </a:schemeClr>
                </a:solidFill>
              </a:rPr>
              <a:t>extend survival </a:t>
            </a:r>
            <a:r>
              <a:rPr lang="en-US" sz="1000" i="1">
                <a:solidFill>
                  <a:schemeClr val="bg2">
                    <a:lumMod val="10000"/>
                  </a:schemeClr>
                </a:solidFill>
              </a:rPr>
              <a:t>by a few months.</a:t>
            </a:r>
          </a:p>
        </p:txBody>
      </p:sp>
      <p:sp>
        <p:nvSpPr>
          <p:cNvPr id="74" name="TextBox 73">
            <a:extLst>
              <a:ext uri="{FF2B5EF4-FFF2-40B4-BE49-F238E27FC236}">
                <a16:creationId xmlns:a16="http://schemas.microsoft.com/office/drawing/2014/main" id="{417A8A54-76C1-8B0D-8ED7-7F5628799016}"/>
              </a:ext>
            </a:extLst>
          </p:cNvPr>
          <p:cNvSpPr txBox="1"/>
          <p:nvPr/>
        </p:nvSpPr>
        <p:spPr>
          <a:xfrm>
            <a:off x="634598" y="2075050"/>
            <a:ext cx="6096000" cy="246221"/>
          </a:xfrm>
          <a:prstGeom prst="rect">
            <a:avLst/>
          </a:prstGeom>
          <a:noFill/>
          <a:ln>
            <a:noFill/>
          </a:ln>
        </p:spPr>
        <p:txBody>
          <a:bodyPr wrap="square">
            <a:spAutoFit/>
          </a:bodyPr>
          <a:lstStyle/>
          <a:p>
            <a:r>
              <a:rPr lang="en-US" sz="1000" kern="0">
                <a:solidFill>
                  <a:schemeClr val="bg2">
                    <a:lumMod val="10000"/>
                  </a:schemeClr>
                </a:solidFill>
              </a:rPr>
              <a:t>ALS </a:t>
            </a:r>
            <a:r>
              <a:rPr lang="en-US" sz="1000" b="1" kern="0">
                <a:solidFill>
                  <a:schemeClr val="bg2">
                    <a:lumMod val="10000"/>
                  </a:schemeClr>
                </a:solidFill>
              </a:rPr>
              <a:t>disease-modifying</a:t>
            </a:r>
            <a:r>
              <a:rPr lang="en-US" sz="1000" kern="0">
                <a:solidFill>
                  <a:schemeClr val="bg2">
                    <a:lumMod val="10000"/>
                  </a:schemeClr>
                </a:solidFill>
              </a:rPr>
              <a:t> drugs</a:t>
            </a:r>
            <a:r>
              <a:rPr lang="zh-CN" altLang="en-US" sz="1000" kern="0">
                <a:solidFill>
                  <a:schemeClr val="bg2">
                    <a:lumMod val="10000"/>
                  </a:schemeClr>
                </a:solidFill>
              </a:rPr>
              <a:t>：</a:t>
            </a:r>
            <a:endParaRPr lang="en-US" sz="1000">
              <a:solidFill>
                <a:schemeClr val="bg2">
                  <a:lumMod val="10000"/>
                </a:schemeClr>
              </a:solidFill>
            </a:endParaRPr>
          </a:p>
        </p:txBody>
      </p:sp>
      <p:sp>
        <p:nvSpPr>
          <p:cNvPr id="75" name="TextBox 74">
            <a:extLst>
              <a:ext uri="{FF2B5EF4-FFF2-40B4-BE49-F238E27FC236}">
                <a16:creationId xmlns:a16="http://schemas.microsoft.com/office/drawing/2014/main" id="{D4CCCD03-BEFA-C2DA-69C4-FE5BCDC34903}"/>
              </a:ext>
            </a:extLst>
          </p:cNvPr>
          <p:cNvSpPr txBox="1"/>
          <p:nvPr/>
        </p:nvSpPr>
        <p:spPr>
          <a:xfrm>
            <a:off x="5947833" y="4057707"/>
            <a:ext cx="5612088" cy="482641"/>
          </a:xfrm>
          <a:prstGeom prst="rect">
            <a:avLst/>
          </a:prstGeom>
          <a:noFill/>
          <a:ln>
            <a:noFill/>
          </a:ln>
        </p:spPr>
        <p:txBody>
          <a:bodyPr vert="horz" wrap="square" lIns="0" tIns="0" rIns="0" bIns="0" rtlCol="0" anchor="t" anchorCtr="0" compatLnSpc="1">
            <a:noAutofit/>
          </a:bodyPr>
          <a:lstStyle/>
          <a:p>
            <a:pPr algn="r"/>
            <a:r>
              <a:rPr lang="en-US" sz="1000" b="1" kern="0">
                <a:solidFill>
                  <a:schemeClr val="bg2">
                    <a:lumMod val="25000"/>
                  </a:schemeClr>
                </a:solidFill>
              </a:rPr>
              <a:t>Airway clearance: </a:t>
            </a:r>
            <a:r>
              <a:rPr lang="en-US" sz="1000" kern="0">
                <a:solidFill>
                  <a:schemeClr val="bg2">
                    <a:lumMod val="25000"/>
                  </a:schemeClr>
                </a:solidFill>
              </a:rPr>
              <a:t>mechanical cough assist, </a:t>
            </a:r>
            <a:r>
              <a:rPr lang="en-US" sz="1000"/>
              <a:t>suction devices</a:t>
            </a:r>
          </a:p>
          <a:p>
            <a:pPr algn="r"/>
            <a:r>
              <a:rPr lang="en-US" sz="1000" b="1"/>
              <a:t>Monitoring:</a:t>
            </a:r>
            <a:r>
              <a:rPr lang="en-US" sz="1000"/>
              <a:t> regular FVC/SNIP assessment and early NIV initiation</a:t>
            </a:r>
          </a:p>
          <a:p>
            <a:pPr algn="r"/>
            <a:r>
              <a:rPr lang="en-US" sz="1000" b="1"/>
              <a:t>Ventilatory support:</a:t>
            </a:r>
            <a:r>
              <a:rPr lang="en-US" sz="1000" b="1" kern="0">
                <a:solidFill>
                  <a:schemeClr val="bg2">
                    <a:lumMod val="25000"/>
                  </a:schemeClr>
                </a:solidFill>
              </a:rPr>
              <a:t> </a:t>
            </a:r>
            <a:r>
              <a:rPr lang="en-US" sz="1000" kern="0">
                <a:solidFill>
                  <a:schemeClr val="bg2">
                    <a:lumMod val="25000"/>
                  </a:schemeClr>
                </a:solidFill>
              </a:rPr>
              <a:t>noninvasive ventilation (NIV), </a:t>
            </a:r>
            <a:r>
              <a:rPr lang="en-US" sz="1000"/>
              <a:t>mechanical ventilation as disease progresses</a:t>
            </a:r>
            <a:endParaRPr lang="en-US" sz="1000" kern="0">
              <a:solidFill>
                <a:schemeClr val="bg2">
                  <a:lumMod val="25000"/>
                </a:schemeClr>
              </a:solidFill>
            </a:endParaRPr>
          </a:p>
        </p:txBody>
      </p:sp>
      <p:sp>
        <p:nvSpPr>
          <p:cNvPr id="71" name="TextBox 70">
            <a:extLst>
              <a:ext uri="{FF2B5EF4-FFF2-40B4-BE49-F238E27FC236}">
                <a16:creationId xmlns:a16="http://schemas.microsoft.com/office/drawing/2014/main" id="{6F5B5ABB-FCB6-F383-077B-0F3770CCC156}"/>
              </a:ext>
            </a:extLst>
          </p:cNvPr>
          <p:cNvSpPr txBox="1"/>
          <p:nvPr/>
        </p:nvSpPr>
        <p:spPr>
          <a:xfrm>
            <a:off x="4534179" y="3290367"/>
            <a:ext cx="5460720" cy="751110"/>
          </a:xfrm>
          <a:prstGeom prst="rect">
            <a:avLst/>
          </a:prstGeom>
          <a:noFill/>
          <a:ln>
            <a:noFill/>
          </a:ln>
        </p:spPr>
        <p:txBody>
          <a:bodyPr vert="horz" wrap="square" lIns="0" tIns="0" rIns="0" bIns="0" rtlCol="0" anchor="t" anchorCtr="0" compatLnSpc="1">
            <a:noAutofit/>
          </a:bodyPr>
          <a:lstStyle/>
          <a:p>
            <a:pPr algn="ctr"/>
            <a:r>
              <a:rPr lang="en-US" sz="1000" b="1"/>
              <a:t>Physical and Occupational Therapy</a:t>
            </a:r>
          </a:p>
          <a:p>
            <a:pPr algn="ctr"/>
            <a:r>
              <a:rPr lang="en-US" sz="1000" b="1"/>
              <a:t>Nutritional Support:</a:t>
            </a:r>
            <a:r>
              <a:rPr lang="zh-CN" altLang="en-US" sz="1000" b="1"/>
              <a:t> </a:t>
            </a:r>
            <a:r>
              <a:rPr lang="en-US" sz="1000"/>
              <a:t>dietitian involvement, feeding support</a:t>
            </a:r>
            <a:endParaRPr lang="en-US" sz="1000" b="1"/>
          </a:p>
          <a:p>
            <a:pPr algn="ctr"/>
            <a:r>
              <a:rPr lang="en-US" sz="1000" b="1"/>
              <a:t>Speech and Communication Support: </a:t>
            </a:r>
            <a:r>
              <a:rPr lang="en-US" sz="1000"/>
              <a:t>speech therapy, assistive communication devices</a:t>
            </a:r>
            <a:endParaRPr lang="en-US" sz="1000" b="1"/>
          </a:p>
        </p:txBody>
      </p:sp>
      <p:sp>
        <p:nvSpPr>
          <p:cNvPr id="7" name="Arrow: Pentagon 6">
            <a:extLst>
              <a:ext uri="{FF2B5EF4-FFF2-40B4-BE49-F238E27FC236}">
                <a16:creationId xmlns:a16="http://schemas.microsoft.com/office/drawing/2014/main" id="{4FA92CBC-0F51-AB18-E5DB-8750ABD103D7}"/>
              </a:ext>
            </a:extLst>
          </p:cNvPr>
          <p:cNvSpPr/>
          <p:nvPr/>
        </p:nvSpPr>
        <p:spPr>
          <a:xfrm>
            <a:off x="631124" y="3344257"/>
            <a:ext cx="4688874" cy="26847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Medication</a:t>
            </a:r>
          </a:p>
        </p:txBody>
      </p:sp>
      <p:sp>
        <p:nvSpPr>
          <p:cNvPr id="8" name="Arrow: Pentagon 7">
            <a:extLst>
              <a:ext uri="{FF2B5EF4-FFF2-40B4-BE49-F238E27FC236}">
                <a16:creationId xmlns:a16="http://schemas.microsoft.com/office/drawing/2014/main" id="{C5213815-69BF-2B03-DDF4-ED71C673150D}"/>
              </a:ext>
            </a:extLst>
          </p:cNvPr>
          <p:cNvSpPr/>
          <p:nvPr/>
        </p:nvSpPr>
        <p:spPr>
          <a:xfrm>
            <a:off x="4312269" y="3779010"/>
            <a:ext cx="6065837" cy="26847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9" name="Arrow: Pentagon 8">
            <a:extLst>
              <a:ext uri="{FF2B5EF4-FFF2-40B4-BE49-F238E27FC236}">
                <a16:creationId xmlns:a16="http://schemas.microsoft.com/office/drawing/2014/main" id="{3A11BBC5-323C-83F8-8BDD-3C7C0B6B6EEB}"/>
              </a:ext>
            </a:extLst>
          </p:cNvPr>
          <p:cNvSpPr/>
          <p:nvPr/>
        </p:nvSpPr>
        <p:spPr>
          <a:xfrm>
            <a:off x="6052098" y="4529702"/>
            <a:ext cx="5634567" cy="26847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grpSp>
        <p:nvGrpSpPr>
          <p:cNvPr id="31" name="Group 30">
            <a:extLst>
              <a:ext uri="{FF2B5EF4-FFF2-40B4-BE49-F238E27FC236}">
                <a16:creationId xmlns:a16="http://schemas.microsoft.com/office/drawing/2014/main" id="{B0B4C90A-6987-D2E2-506A-9AEE97CB0BD4}"/>
              </a:ext>
            </a:extLst>
          </p:cNvPr>
          <p:cNvGrpSpPr/>
          <p:nvPr/>
        </p:nvGrpSpPr>
        <p:grpSpPr>
          <a:xfrm>
            <a:off x="1138066" y="5055111"/>
            <a:ext cx="4069960" cy="142510"/>
            <a:chOff x="1138066" y="5055111"/>
            <a:chExt cx="4069960" cy="142510"/>
          </a:xfrm>
        </p:grpSpPr>
        <p:grpSp>
          <p:nvGrpSpPr>
            <p:cNvPr id="12" name="Group 11">
              <a:extLst>
                <a:ext uri="{FF2B5EF4-FFF2-40B4-BE49-F238E27FC236}">
                  <a16:creationId xmlns:a16="http://schemas.microsoft.com/office/drawing/2014/main" id="{C2100092-057D-DD67-166D-D1C23B16C3FE}"/>
                </a:ext>
              </a:extLst>
            </p:cNvPr>
            <p:cNvGrpSpPr/>
            <p:nvPr/>
          </p:nvGrpSpPr>
          <p:grpSpPr>
            <a:xfrm>
              <a:off x="1138066" y="5055111"/>
              <a:ext cx="1003301" cy="142510"/>
              <a:chOff x="10959558" y="4547312"/>
              <a:chExt cx="1003301" cy="142510"/>
            </a:xfrm>
          </p:grpSpPr>
          <p:sp>
            <p:nvSpPr>
              <p:cNvPr id="25" name="Rectangle 24">
                <a:extLst>
                  <a:ext uri="{FF2B5EF4-FFF2-40B4-BE49-F238E27FC236}">
                    <a16:creationId xmlns:a16="http://schemas.microsoft.com/office/drawing/2014/main" id="{620CD1AA-C5A1-47CB-A0EF-5B487F3DEFF4}"/>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698FF62-2760-E7E5-8292-01440AA5341D}"/>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3" name="Group 12">
              <a:extLst>
                <a:ext uri="{FF2B5EF4-FFF2-40B4-BE49-F238E27FC236}">
                  <a16:creationId xmlns:a16="http://schemas.microsoft.com/office/drawing/2014/main" id="{598B1452-1D80-6372-3E79-F9104DB0AEF2}"/>
                </a:ext>
              </a:extLst>
            </p:cNvPr>
            <p:cNvGrpSpPr/>
            <p:nvPr/>
          </p:nvGrpSpPr>
          <p:grpSpPr>
            <a:xfrm>
              <a:off x="1850729" y="5055111"/>
              <a:ext cx="1003301" cy="142510"/>
              <a:chOff x="10959558" y="4705331"/>
              <a:chExt cx="1003301" cy="142510"/>
            </a:xfrm>
          </p:grpSpPr>
          <p:sp>
            <p:nvSpPr>
              <p:cNvPr id="23" name="Rectangle 22">
                <a:extLst>
                  <a:ext uri="{FF2B5EF4-FFF2-40B4-BE49-F238E27FC236}">
                    <a16:creationId xmlns:a16="http://schemas.microsoft.com/office/drawing/2014/main" id="{EB96AB40-4C8D-4765-12BE-1912349FEB9E}"/>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58481F0-EC58-B2CC-CEAE-D030EAB6348B}"/>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4" name="Group 13">
              <a:extLst>
                <a:ext uri="{FF2B5EF4-FFF2-40B4-BE49-F238E27FC236}">
                  <a16:creationId xmlns:a16="http://schemas.microsoft.com/office/drawing/2014/main" id="{5DA312C9-D242-6F42-9BE9-CB2849F73346}"/>
                </a:ext>
              </a:extLst>
            </p:cNvPr>
            <p:cNvGrpSpPr/>
            <p:nvPr/>
          </p:nvGrpSpPr>
          <p:grpSpPr>
            <a:xfrm>
              <a:off x="2679297" y="5055111"/>
              <a:ext cx="1003301" cy="142510"/>
              <a:chOff x="10959558" y="4890953"/>
              <a:chExt cx="1003301" cy="142510"/>
            </a:xfrm>
          </p:grpSpPr>
          <p:sp>
            <p:nvSpPr>
              <p:cNvPr id="21" name="Rectangle 20">
                <a:extLst>
                  <a:ext uri="{FF2B5EF4-FFF2-40B4-BE49-F238E27FC236}">
                    <a16:creationId xmlns:a16="http://schemas.microsoft.com/office/drawing/2014/main" id="{348BB466-3F9C-D289-ABD9-E4902CA2C94B}"/>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4418EB9-C6C0-212C-D08C-73C7A0018A98}"/>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5" name="Group 14">
              <a:extLst>
                <a:ext uri="{FF2B5EF4-FFF2-40B4-BE49-F238E27FC236}">
                  <a16:creationId xmlns:a16="http://schemas.microsoft.com/office/drawing/2014/main" id="{BEE4341B-375B-21EF-5609-49A016072B6D}"/>
                </a:ext>
              </a:extLst>
            </p:cNvPr>
            <p:cNvGrpSpPr/>
            <p:nvPr/>
          </p:nvGrpSpPr>
          <p:grpSpPr>
            <a:xfrm>
              <a:off x="3606098" y="5055111"/>
              <a:ext cx="1003301" cy="142510"/>
              <a:chOff x="10959558" y="5080936"/>
              <a:chExt cx="1003301" cy="142510"/>
            </a:xfrm>
          </p:grpSpPr>
          <p:sp>
            <p:nvSpPr>
              <p:cNvPr id="19" name="Rectangle 18">
                <a:extLst>
                  <a:ext uri="{FF2B5EF4-FFF2-40B4-BE49-F238E27FC236}">
                    <a16:creationId xmlns:a16="http://schemas.microsoft.com/office/drawing/2014/main" id="{484D0975-24D7-9A9B-0288-47655BCEBB33}"/>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E68C467-5873-721B-C4FE-15C748E630EA}"/>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6" name="Group 15">
              <a:extLst>
                <a:ext uri="{FF2B5EF4-FFF2-40B4-BE49-F238E27FC236}">
                  <a16:creationId xmlns:a16="http://schemas.microsoft.com/office/drawing/2014/main" id="{6A65D313-B67F-4929-1C9F-914F24B3927C}"/>
                </a:ext>
              </a:extLst>
            </p:cNvPr>
            <p:cNvGrpSpPr/>
            <p:nvPr/>
          </p:nvGrpSpPr>
          <p:grpSpPr>
            <a:xfrm>
              <a:off x="4204725" y="5055111"/>
              <a:ext cx="1003301" cy="142510"/>
              <a:chOff x="10959558" y="5267216"/>
              <a:chExt cx="1003301" cy="142510"/>
            </a:xfrm>
          </p:grpSpPr>
          <p:sp>
            <p:nvSpPr>
              <p:cNvPr id="17" name="Rectangle 16">
                <a:extLst>
                  <a:ext uri="{FF2B5EF4-FFF2-40B4-BE49-F238E27FC236}">
                    <a16:creationId xmlns:a16="http://schemas.microsoft.com/office/drawing/2014/main" id="{2108BFD7-EB93-4956-EF92-32429AD1F0F4}"/>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B118BD9-4A85-FC94-69AA-8BB0A08494A9}"/>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29" name="TextBox 28">
            <a:extLst>
              <a:ext uri="{FF2B5EF4-FFF2-40B4-BE49-F238E27FC236}">
                <a16:creationId xmlns:a16="http://schemas.microsoft.com/office/drawing/2014/main" id="{F1E4A948-89A7-8994-A744-042F09CA380F}"/>
              </a:ext>
            </a:extLst>
          </p:cNvPr>
          <p:cNvSpPr txBox="1"/>
          <p:nvPr/>
        </p:nvSpPr>
        <p:spPr>
          <a:xfrm>
            <a:off x="3425687" y="4776144"/>
            <a:ext cx="6096000" cy="253916"/>
          </a:xfrm>
          <a:prstGeom prst="rect">
            <a:avLst/>
          </a:prstGeom>
          <a:noFill/>
          <a:ln>
            <a:noFill/>
          </a:ln>
        </p:spPr>
        <p:txBody>
          <a:bodyPr wrap="square">
            <a:spAutoFit/>
          </a:bodyPr>
          <a:lstStyle/>
          <a:p>
            <a:r>
              <a:rPr lang="en-US" sz="1050" b="1" kern="0">
                <a:solidFill>
                  <a:schemeClr val="bg2">
                    <a:lumMod val="50000"/>
                  </a:schemeClr>
                </a:solidFill>
              </a:rPr>
              <a:t>Annual Health Care Resource Utilization and Costs*</a:t>
            </a:r>
            <a:r>
              <a:rPr lang="en-US" sz="1050"/>
              <a:t> </a:t>
            </a:r>
            <a:r>
              <a:rPr lang="en-US" sz="1050" b="1" kern="0">
                <a:solidFill>
                  <a:schemeClr val="bg2">
                    <a:lumMod val="50000"/>
                  </a:schemeClr>
                </a:solidFill>
              </a:rPr>
              <a:t>by ALS Severity Stage</a:t>
            </a:r>
          </a:p>
        </p:txBody>
      </p:sp>
      <p:sp>
        <p:nvSpPr>
          <p:cNvPr id="30" name="TextBox 29">
            <a:extLst>
              <a:ext uri="{FF2B5EF4-FFF2-40B4-BE49-F238E27FC236}">
                <a16:creationId xmlns:a16="http://schemas.microsoft.com/office/drawing/2014/main" id="{FF7C45FC-6155-4014-C690-D8562A1F04AA}"/>
              </a:ext>
            </a:extLst>
          </p:cNvPr>
          <p:cNvSpPr txBox="1"/>
          <p:nvPr/>
        </p:nvSpPr>
        <p:spPr>
          <a:xfrm>
            <a:off x="266700" y="6743381"/>
            <a:ext cx="11493500" cy="182879"/>
          </a:xfrm>
          <a:prstGeom prst="rect">
            <a:avLst/>
          </a:prstGeom>
          <a:noFill/>
          <a:ln>
            <a:noFill/>
          </a:ln>
        </p:spPr>
        <p:txBody>
          <a:bodyPr vert="horz" wrap="square" lIns="0" tIns="0" rIns="0" bIns="0" rtlCol="0" anchor="t" anchorCtr="0" compatLnSpc="1">
            <a:noAutofit/>
          </a:bodyPr>
          <a:lstStyle/>
          <a:p>
            <a:r>
              <a:rPr lang="en-US" sz="600"/>
              <a:t>*Per person per year. Resource: Stenson, Katie et al. “Health care resource utilization and costs across stages of amyotrophic lateral sclerosis in the United States.” </a:t>
            </a:r>
            <a:r>
              <a:rPr lang="en-US" sz="600" i="1"/>
              <a:t>Journal of managed care &amp; specialty pharmacy</a:t>
            </a:r>
            <a:r>
              <a:rPr lang="en-US" sz="600"/>
              <a:t> vol. 30,11 (2024): 1239-1247. doi:10.18553/jmcp.2024.30.11.1239</a:t>
            </a:r>
            <a:endParaRPr lang="en-US" sz="600" kern="0"/>
          </a:p>
        </p:txBody>
      </p:sp>
      <p:graphicFrame>
        <p:nvGraphicFramePr>
          <p:cNvPr id="10" name="Chart 9">
            <a:extLst>
              <a:ext uri="{FF2B5EF4-FFF2-40B4-BE49-F238E27FC236}">
                <a16:creationId xmlns:a16="http://schemas.microsoft.com/office/drawing/2014/main" id="{908DAE8B-AC68-3F16-5A23-6D3BA323A319}"/>
              </a:ext>
            </a:extLst>
          </p:cNvPr>
          <p:cNvGraphicFramePr/>
          <p:nvPr>
            <p:extLst>
              <p:ext uri="{D42A27DB-BD31-4B8C-83A1-F6EECF244321}">
                <p14:modId xmlns:p14="http://schemas.microsoft.com/office/powerpoint/2010/main" val="1865066642"/>
              </p:ext>
            </p:extLst>
          </p:nvPr>
        </p:nvGraphicFramePr>
        <p:xfrm>
          <a:off x="52929" y="4690228"/>
          <a:ext cx="11529472" cy="1881565"/>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18938591"/>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D9CC1-BF8D-DE85-49D3-32A950F4DA5E}"/>
            </a:ext>
          </a:extLst>
        </p:cNvPr>
        <p:cNvGrpSpPr/>
        <p:nvPr/>
      </p:nvGrpSpPr>
      <p:grpSpPr>
        <a:xfrm>
          <a:off x="0" y="0"/>
          <a:ext cx="0" cy="0"/>
          <a:chOff x="0" y="0"/>
          <a:chExt cx="0" cy="0"/>
        </a:xfrm>
      </p:grpSpPr>
      <p:sp>
        <p:nvSpPr>
          <p:cNvPr id="41" name="TextBox 40">
            <a:extLst>
              <a:ext uri="{FF2B5EF4-FFF2-40B4-BE49-F238E27FC236}">
                <a16:creationId xmlns:a16="http://schemas.microsoft.com/office/drawing/2014/main" id="{004DFA0F-74D1-EAD9-D6F7-80C3A611163F}"/>
              </a:ext>
            </a:extLst>
          </p:cNvPr>
          <p:cNvSpPr txBox="1"/>
          <p:nvPr/>
        </p:nvSpPr>
        <p:spPr>
          <a:xfrm>
            <a:off x="3533380" y="1574737"/>
            <a:ext cx="1867583" cy="246221"/>
          </a:xfrm>
          <a:prstGeom prst="rect">
            <a:avLst/>
          </a:prstGeom>
          <a:noFill/>
          <a:ln>
            <a:noFill/>
          </a:ln>
        </p:spPr>
        <p:txBody>
          <a:bodyPr wrap="square">
            <a:spAutoFit/>
          </a:bodyPr>
          <a:lstStyle/>
          <a:p>
            <a:pPr algn="ctr"/>
            <a:r>
              <a:rPr lang="en-US" sz="1000" b="1"/>
              <a:t>~10-14 months</a:t>
            </a:r>
          </a:p>
        </p:txBody>
      </p:sp>
      <p:graphicFrame>
        <p:nvGraphicFramePr>
          <p:cNvPr id="17" name="Table 11">
            <a:extLst>
              <a:ext uri="{FF2B5EF4-FFF2-40B4-BE49-F238E27FC236}">
                <a16:creationId xmlns:a16="http://schemas.microsoft.com/office/drawing/2014/main" id="{553465DC-C14C-4B2E-9446-D6E202ADC00B}"/>
              </a:ext>
            </a:extLst>
          </p:cNvPr>
          <p:cNvGraphicFramePr>
            <a:graphicFrameLocks noGrp="1"/>
          </p:cNvGraphicFramePr>
          <p:nvPr>
            <p:extLst>
              <p:ext uri="{D42A27DB-BD31-4B8C-83A1-F6EECF244321}">
                <p14:modId xmlns:p14="http://schemas.microsoft.com/office/powerpoint/2010/main" val="1752944533"/>
              </p:ext>
            </p:extLst>
          </p:nvPr>
        </p:nvGraphicFramePr>
        <p:xfrm>
          <a:off x="7962791" y="2325068"/>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stand or walk</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get in or out of bed independently</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Loss of hand and arm function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6" name="Table 11">
            <a:extLst>
              <a:ext uri="{FF2B5EF4-FFF2-40B4-BE49-F238E27FC236}">
                <a16:creationId xmlns:a16="http://schemas.microsoft.com/office/drawing/2014/main" id="{597D3145-A43D-F0DA-0AAA-BF3899E882DE}"/>
              </a:ext>
            </a:extLst>
          </p:cNvPr>
          <p:cNvGraphicFramePr>
            <a:graphicFrameLocks noGrp="1"/>
          </p:cNvGraphicFramePr>
          <p:nvPr>
            <p:extLst>
              <p:ext uri="{D42A27DB-BD31-4B8C-83A1-F6EECF244321}">
                <p14:modId xmlns:p14="http://schemas.microsoft.com/office/powerpoint/2010/main" val="183257192"/>
              </p:ext>
            </p:extLst>
          </p:nvPr>
        </p:nvGraphicFramePr>
        <p:xfrm>
          <a:off x="4302426" y="2327239"/>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Dysphagia (difficulty chewing and swallowing)</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Sialorrhea (excessive drooling)</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Dysarthria (speaking or forming words)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Dyspnea (shortness of breath)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Pseudobulbar affect (</a:t>
                      </a:r>
                      <a:r>
                        <a:rPr lang="en-US" altLang="zh-CN" sz="1200">
                          <a:solidFill>
                            <a:schemeClr val="tx2"/>
                          </a:solidFill>
                        </a:rPr>
                        <a:t>u</a:t>
                      </a:r>
                      <a:r>
                        <a:rPr lang="en-US" sz="1200">
                          <a:solidFill>
                            <a:schemeClr val="tx2"/>
                          </a:solidFill>
                        </a:rPr>
                        <a:t>nintended crying, laughing, or other emotional displays)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Constipation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Malnutrition or weight loss</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4" name="Table 11">
            <a:extLst>
              <a:ext uri="{FF2B5EF4-FFF2-40B4-BE49-F238E27FC236}">
                <a16:creationId xmlns:a16="http://schemas.microsoft.com/office/drawing/2014/main" id="{757E2D47-2025-4A7D-5A1A-5D22332F470C}"/>
              </a:ext>
            </a:extLst>
          </p:cNvPr>
          <p:cNvGraphicFramePr>
            <a:graphicFrameLocks noGrp="1"/>
          </p:cNvGraphicFramePr>
          <p:nvPr>
            <p:extLst>
              <p:ext uri="{D42A27DB-BD31-4B8C-83A1-F6EECF244321}">
                <p14:modId xmlns:p14="http://schemas.microsoft.com/office/powerpoint/2010/main" val="148861692"/>
              </p:ext>
            </p:extLst>
          </p:nvPr>
        </p:nvGraphicFramePr>
        <p:xfrm>
          <a:off x="646770" y="2327342"/>
          <a:ext cx="3639099" cy="4136162"/>
        </p:xfrm>
        <a:graphic>
          <a:graphicData uri="http://schemas.openxmlformats.org/drawingml/2006/table">
            <a:tbl>
              <a:tblPr firstRow="1" bandRow="1">
                <a:tableStyleId>{5C22544A-7EE6-4342-B048-85BDC9FD1C3A}</a:tableStyleId>
              </a:tblPr>
              <a:tblGrid>
                <a:gridCol w="3639099">
                  <a:extLst>
                    <a:ext uri="{9D8B030D-6E8A-4147-A177-3AD203B41FA5}">
                      <a16:colId xmlns:a16="http://schemas.microsoft.com/office/drawing/2014/main" val="280195570"/>
                    </a:ext>
                  </a:extLst>
                </a:gridCol>
              </a:tblGrid>
              <a:tr h="3703307">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Changes in motor control of arms and hands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twitches and cramps in the arm, leg, shoulder, or tongue</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Tight and stiff muscles (spasticity)</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affecting an arm, a leg, or the neck</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Slurred and nasal speech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Difficulty chewing or swallowing</a:t>
                      </a:r>
                    </a:p>
                    <a:p>
                      <a:pPr marL="168275" lvl="1" indent="-168275" defTabSz="1625275">
                        <a:lnSpc>
                          <a:spcPct val="100000"/>
                        </a:lnSpc>
                        <a:spcBef>
                          <a:spcPts val="0"/>
                        </a:spcBef>
                        <a:spcAft>
                          <a:spcPts val="0"/>
                        </a:spcAft>
                        <a:buSzTx/>
                        <a:buFont typeface="Arial" panose="020B0604020202020204" pitchFamily="34" charset="0"/>
                        <a:buChar char="•"/>
                      </a:pPr>
                      <a:r>
                        <a:rPr lang="en-US" sz="1200" b="1">
                          <a:solidFill>
                            <a:schemeClr val="tx2"/>
                          </a:solidFill>
                          <a:latin typeface="+mn-lt"/>
                          <a:ea typeface="+mn-ea"/>
                          <a:cs typeface="+mn-cs"/>
                        </a:rPr>
                        <a:t>Fatigue</a:t>
                      </a:r>
                    </a:p>
                  </a:txBody>
                  <a:tcPr marL="121920" marR="121920" marT="60960" marB="0">
                    <a:lnL w="12700" cmpd="sng">
                      <a:noFill/>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432855">
                <a:tc>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a:solidFill>
                          <a:schemeClr val="tx2"/>
                        </a:solidFill>
                      </a:endParaRPr>
                    </a:p>
                  </a:txBody>
                  <a:tcPr marL="121920" marR="121920" marT="60960" marB="0">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6" name="Table 15">
            <a:extLst>
              <a:ext uri="{FF2B5EF4-FFF2-40B4-BE49-F238E27FC236}">
                <a16:creationId xmlns:a16="http://schemas.microsoft.com/office/drawing/2014/main" id="{7E6A6EC9-9657-2947-18AA-95DCC5FBAE79}"/>
              </a:ext>
            </a:extLst>
          </p:cNvPr>
          <p:cNvGraphicFramePr>
            <a:graphicFrameLocks noGrp="1"/>
          </p:cNvGraphicFramePr>
          <p:nvPr>
            <p:extLst>
              <p:ext uri="{D42A27DB-BD31-4B8C-83A1-F6EECF244321}">
                <p14:modId xmlns:p14="http://schemas.microsoft.com/office/powerpoint/2010/main" val="2364467298"/>
              </p:ext>
            </p:extLst>
          </p:nvPr>
        </p:nvGraphicFramePr>
        <p:xfrm>
          <a:off x="646770" y="4757206"/>
          <a:ext cx="10935630" cy="165478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255432">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55432">
                <a:tc>
                  <a:txBody>
                    <a:bodyPr/>
                    <a:lstStyle/>
                    <a:p>
                      <a:pPr algn="ctr"/>
                      <a:r>
                        <a:rPr lang="en-US" sz="1050"/>
                        <a:t>ALSFRS-R &gt;30 </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20–30 </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&lt;20 </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255432">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50–70%</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&lt;50%</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r h="884838">
                <a:tc gridSpan="3">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917033778"/>
                  </a:ext>
                </a:extLst>
              </a:tr>
            </a:tbl>
          </a:graphicData>
        </a:graphic>
      </p:graphicFrame>
      <p:sp>
        <p:nvSpPr>
          <p:cNvPr id="2" name="Title 1">
            <a:extLst>
              <a:ext uri="{FF2B5EF4-FFF2-40B4-BE49-F238E27FC236}">
                <a16:creationId xmlns:a16="http://schemas.microsoft.com/office/drawing/2014/main" id="{884D4454-193B-B3AA-DEE1-AA606D6C6BEA}"/>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3" name="Text Placeholder 2">
            <a:extLst>
              <a:ext uri="{FF2B5EF4-FFF2-40B4-BE49-F238E27FC236}">
                <a16:creationId xmlns:a16="http://schemas.microsoft.com/office/drawing/2014/main" id="{FED957E6-CE1B-D8CD-8DA4-5B2A5D5EA31B}"/>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
        <p:nvSpPr>
          <p:cNvPr id="4" name="Arrow: Right 3">
            <a:extLst>
              <a:ext uri="{FF2B5EF4-FFF2-40B4-BE49-F238E27FC236}">
                <a16:creationId xmlns:a16="http://schemas.microsoft.com/office/drawing/2014/main" id="{0B7EBE2D-5E09-ADD0-9738-4E12D83765A4}"/>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20" name="Flowchart: Connector 19">
            <a:extLst>
              <a:ext uri="{FF2B5EF4-FFF2-40B4-BE49-F238E27FC236}">
                <a16:creationId xmlns:a16="http://schemas.microsoft.com/office/drawing/2014/main" id="{276281AA-D980-A8D6-DEF6-0418DBED2A8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267B22-B403-89D2-B4D5-19EDDA1DCF12}"/>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21" name="Flowchart: Connector 20">
            <a:extLst>
              <a:ext uri="{FF2B5EF4-FFF2-40B4-BE49-F238E27FC236}">
                <a16:creationId xmlns:a16="http://schemas.microsoft.com/office/drawing/2014/main" id="{F82961B4-D4B5-A2E5-C78A-D36CDC6B47C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5D2E94B-E60C-E8F0-8DAB-6C9E49F44A3F}"/>
              </a:ext>
            </a:extLst>
          </p:cNvPr>
          <p:cNvPicPr>
            <a:picLocks noChangeAspect="1"/>
          </p:cNvPicPr>
          <p:nvPr/>
        </p:nvPicPr>
        <p:blipFill>
          <a:blip r:embed="rId4"/>
          <a:stretch>
            <a:fillRect/>
          </a:stretch>
        </p:blipFill>
        <p:spPr>
          <a:xfrm>
            <a:off x="9521687" y="1163896"/>
            <a:ext cx="153589" cy="442429"/>
          </a:xfrm>
          <a:prstGeom prst="rect">
            <a:avLst/>
          </a:prstGeom>
        </p:spPr>
      </p:pic>
      <p:sp>
        <p:nvSpPr>
          <p:cNvPr id="35" name="Flowchart: Connector 34">
            <a:extLst>
              <a:ext uri="{FF2B5EF4-FFF2-40B4-BE49-F238E27FC236}">
                <a16:creationId xmlns:a16="http://schemas.microsoft.com/office/drawing/2014/main" id="{6810C604-52E3-6A3D-F39B-2E133A672366}"/>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314884E0-4509-31EC-1D21-80A8D4EB8664}"/>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38" name="Flowchart: Connector 37">
            <a:extLst>
              <a:ext uri="{FF2B5EF4-FFF2-40B4-BE49-F238E27FC236}">
                <a16:creationId xmlns:a16="http://schemas.microsoft.com/office/drawing/2014/main" id="{1E98B7DF-9F79-DA08-9D0B-C2581EEB02FF}"/>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1D1F17A9-976D-F014-7E3D-8DDC5B036AE9}"/>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43" name="Pentagon 5">
            <a:extLst>
              <a:ext uri="{FF2B5EF4-FFF2-40B4-BE49-F238E27FC236}">
                <a16:creationId xmlns:a16="http://schemas.microsoft.com/office/drawing/2014/main" id="{8514C804-F754-9E6D-93C6-FFE477FFADAA}"/>
              </a:ext>
            </a:extLst>
          </p:cNvPr>
          <p:cNvSpPr/>
          <p:nvPr/>
        </p:nvSpPr>
        <p:spPr>
          <a:xfrm>
            <a:off x="640029" y="1970563"/>
            <a:ext cx="3646221" cy="333582"/>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936F3571-F546-E1E0-0E6E-E656C9C05923}"/>
              </a:ext>
            </a:extLst>
          </p:cNvPr>
          <p:cNvSpPr/>
          <p:nvPr/>
        </p:nvSpPr>
        <p:spPr>
          <a:xfrm>
            <a:off x="4285869" y="1970563"/>
            <a:ext cx="3648456" cy="333582"/>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98646D7-7D92-D273-D5A7-A0C3CED3DF56}"/>
              </a:ext>
            </a:extLst>
          </p:cNvPr>
          <p:cNvSpPr/>
          <p:nvPr/>
        </p:nvSpPr>
        <p:spPr>
          <a:xfrm>
            <a:off x="7933944" y="1968511"/>
            <a:ext cx="3648456" cy="333582"/>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36C84C8D-320E-1FEF-7990-106A01F2EC2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A8E795B-4057-04CB-4BE4-72064492673B}"/>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E8364FAC-DDBA-E23B-AC07-F5B029055346}"/>
              </a:ext>
            </a:extLst>
          </p:cNvPr>
          <p:cNvSpPr/>
          <p:nvPr/>
        </p:nvSpPr>
        <p:spPr>
          <a:xfrm>
            <a:off x="646771" y="5699765"/>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AEC404C-F5A1-41A3-49D0-4F8A0B701609}"/>
              </a:ext>
            </a:extLst>
          </p:cNvPr>
          <p:cNvSpPr txBox="1"/>
          <p:nvPr/>
        </p:nvSpPr>
        <p:spPr>
          <a:xfrm>
            <a:off x="69053" y="6135657"/>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0204DA0C-C4AE-1665-76FE-81905383622A}"/>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16D6507-FF93-B7F3-5BF4-DE785213B741}"/>
              </a:ext>
            </a:extLst>
          </p:cNvPr>
          <p:cNvSpPr/>
          <p:nvPr/>
        </p:nvSpPr>
        <p:spPr>
          <a:xfrm>
            <a:off x="671513" y="555613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7C996BA-A754-F21F-5975-376506B75FF4}"/>
              </a:ext>
            </a:extLst>
          </p:cNvPr>
          <p:cNvSpPr txBox="1"/>
          <p:nvPr/>
        </p:nvSpPr>
        <p:spPr>
          <a:xfrm>
            <a:off x="-30959" y="547431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sp>
        <p:nvSpPr>
          <p:cNvPr id="27" name="TextBox 26">
            <a:extLst>
              <a:ext uri="{FF2B5EF4-FFF2-40B4-BE49-F238E27FC236}">
                <a16:creationId xmlns:a16="http://schemas.microsoft.com/office/drawing/2014/main" id="{506359EE-902E-F21E-9959-9BB3D534E394}"/>
              </a:ext>
            </a:extLst>
          </p:cNvPr>
          <p:cNvSpPr txBox="1"/>
          <p:nvPr/>
        </p:nvSpPr>
        <p:spPr>
          <a:xfrm>
            <a:off x="4676720" y="1719334"/>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Clinical Diagnosis</a:t>
            </a:r>
          </a:p>
        </p:txBody>
      </p:sp>
      <p:sp>
        <p:nvSpPr>
          <p:cNvPr id="31" name="Flowchart: Extract 30">
            <a:extLst>
              <a:ext uri="{FF2B5EF4-FFF2-40B4-BE49-F238E27FC236}">
                <a16:creationId xmlns:a16="http://schemas.microsoft.com/office/drawing/2014/main" id="{B4FD10B2-BC2A-DB9D-E505-2F3A813171F6}"/>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Extract 31">
            <a:extLst>
              <a:ext uri="{FF2B5EF4-FFF2-40B4-BE49-F238E27FC236}">
                <a16:creationId xmlns:a16="http://schemas.microsoft.com/office/drawing/2014/main" id="{21401614-406D-083E-D56E-2ABE50700FD4}"/>
              </a:ext>
            </a:extLst>
          </p:cNvPr>
          <p:cNvSpPr/>
          <p:nvPr/>
        </p:nvSpPr>
        <p:spPr>
          <a:xfrm>
            <a:off x="3578219" y="1607752"/>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Extract 32">
            <a:extLst>
              <a:ext uri="{FF2B5EF4-FFF2-40B4-BE49-F238E27FC236}">
                <a16:creationId xmlns:a16="http://schemas.microsoft.com/office/drawing/2014/main" id="{DD6EC1A3-F815-9442-619E-8FB45461FEC4}"/>
              </a:ext>
            </a:extLst>
          </p:cNvPr>
          <p:cNvSpPr/>
          <p:nvPr/>
        </p:nvSpPr>
        <p:spPr>
          <a:xfrm>
            <a:off x="5538740" y="161147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Extract 38">
            <a:extLst>
              <a:ext uri="{FF2B5EF4-FFF2-40B4-BE49-F238E27FC236}">
                <a16:creationId xmlns:a16="http://schemas.microsoft.com/office/drawing/2014/main" id="{2575998E-7372-E45A-B381-2A08204C41D6}"/>
              </a:ext>
            </a:extLst>
          </p:cNvPr>
          <p:cNvSpPr/>
          <p:nvPr/>
        </p:nvSpPr>
        <p:spPr>
          <a:xfrm>
            <a:off x="7229861" y="1618461"/>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E5EB6F2-A553-EF3E-F8DE-ADFCE4F2A609}"/>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6" name="TextBox 45">
            <a:extLst>
              <a:ext uri="{FF2B5EF4-FFF2-40B4-BE49-F238E27FC236}">
                <a16:creationId xmlns:a16="http://schemas.microsoft.com/office/drawing/2014/main" id="{43F8DE0A-411E-7B90-EE02-472362E98B64}"/>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49" name="TextBox 48">
            <a:extLst>
              <a:ext uri="{FF2B5EF4-FFF2-40B4-BE49-F238E27FC236}">
                <a16:creationId xmlns:a16="http://schemas.microsoft.com/office/drawing/2014/main" id="{7518E210-AD8C-4645-F7AA-6B835E3D46E0}"/>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Tree>
    <p:extLst>
      <p:ext uri="{BB962C8B-B14F-4D97-AF65-F5344CB8AC3E}">
        <p14:creationId xmlns:p14="http://schemas.microsoft.com/office/powerpoint/2010/main" val="14893782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extLst>
              <p:ext uri="{D42A27DB-BD31-4B8C-83A1-F6EECF244321}">
                <p14:modId xmlns:p14="http://schemas.microsoft.com/office/powerpoint/2010/main" val="113017039"/>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Product X</a:t>
                      </a:r>
                      <a:endParaRPr lang="en-US" sz="14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722578698"/>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26872-2F97-A0A9-F9DC-15E4F584B51F}"/>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D4B7E7BF-DC2A-0ECB-1D31-375742FDD584}"/>
              </a:ext>
            </a:extLst>
          </p:cNvPr>
          <p:cNvGraphicFramePr>
            <a:graphicFrameLocks noGrp="1"/>
          </p:cNvGraphicFramePr>
          <p:nvPr>
            <p:extLst>
              <p:ext uri="{D42A27DB-BD31-4B8C-83A1-F6EECF244321}">
                <p14:modId xmlns:p14="http://schemas.microsoft.com/office/powerpoint/2010/main" val="4114855283"/>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E0290868-07C2-1DB2-42F9-E925071116A5}"/>
              </a:ext>
            </a:extLst>
          </p:cNvPr>
          <p:cNvSpPr>
            <a:spLocks noGrp="1"/>
          </p:cNvSpPr>
          <p:nvPr>
            <p:ph type="title"/>
          </p:nvPr>
        </p:nvSpPr>
        <p:spPr/>
        <p:txBody>
          <a:bodyPr/>
          <a:lstStyle/>
          <a:p>
            <a:r>
              <a:rPr lang="en-US"/>
              <a:t>Product X: Target Product Profile (Upside)</a:t>
            </a:r>
          </a:p>
        </p:txBody>
      </p:sp>
      <p:sp>
        <p:nvSpPr>
          <p:cNvPr id="6" name="TextBox 5">
            <a:extLst>
              <a:ext uri="{FF2B5EF4-FFF2-40B4-BE49-F238E27FC236}">
                <a16:creationId xmlns:a16="http://schemas.microsoft.com/office/drawing/2014/main" id="{4E450CEE-3576-7F31-38BB-009352EE6956}"/>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A8A1709D-9B94-7E38-5E9C-D81C9023197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387193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5A318-BFEE-F0DB-8E44-9E1D7F13A8FE}"/>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0B545103-0B20-C671-99F9-8FF0CD47AC91}"/>
              </a:ext>
            </a:extLst>
          </p:cNvPr>
          <p:cNvGraphicFramePr>
            <a:graphicFrameLocks noGrp="1"/>
          </p:cNvGraphicFramePr>
          <p:nvPr>
            <p:extLst>
              <p:ext uri="{D42A27DB-BD31-4B8C-83A1-F6EECF244321}">
                <p14:modId xmlns:p14="http://schemas.microsoft.com/office/powerpoint/2010/main" val="711624364"/>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latin typeface="+mn-lt"/>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latin typeface="+mn-lt"/>
                        </a:rPr>
                        <a:t>RADICAVA vs. Placebo in the </a:t>
                      </a:r>
                      <a:r>
                        <a:rPr lang="en-US" sz="900" b="1">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latin typeface="+mn-lt"/>
                        </a:rPr>
                        <a:t>Open-label (n=185): </a:t>
                      </a:r>
                      <a:r>
                        <a:rPr lang="en-US" sz="900"/>
                        <a:t>RADICAVA ORS </a:t>
                      </a:r>
                      <a:r>
                        <a:rPr lang="en-US" sz="900">
                          <a:latin typeface="+mn-lt"/>
                        </a:rPr>
                        <a:t>6 months, </a:t>
                      </a:r>
                      <a:r>
                        <a:rPr lang="en-US" sz="900" b="1">
                          <a:latin typeface="+mn-lt"/>
                        </a:rPr>
                        <a:t>fatigue</a:t>
                      </a:r>
                      <a:r>
                        <a:rPr lang="en-US" sz="900">
                          <a:latin typeface="+mn-lt"/>
                        </a:rPr>
                        <a:t> was observed in </a:t>
                      </a:r>
                      <a:r>
                        <a:rPr lang="en-US" sz="900" b="1">
                          <a:latin typeface="+mn-lt"/>
                        </a:rPr>
                        <a:t>7.6%</a:t>
                      </a:r>
                      <a:r>
                        <a:rPr lang="en-US" sz="900">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Administration: </a:t>
                      </a:r>
                      <a:r>
                        <a:rPr lang="en-US" sz="900" b="0">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Recommended dosing: </a:t>
                      </a:r>
                      <a:r>
                        <a:rPr lang="en-US" sz="900">
                          <a:latin typeface="+mn-lt"/>
                        </a:rPr>
                        <a:t>105 mg (5 mL). </a:t>
                      </a:r>
                      <a:endParaRPr lang="en-GB" sz="900" kern="0">
                        <a:solidFill>
                          <a:schemeClr val="bg2">
                            <a:lumMod val="10000"/>
                          </a:schemeClr>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B31913BA-3F92-FC64-8E46-915E82067EBB}"/>
              </a:ext>
            </a:extLst>
          </p:cNvPr>
          <p:cNvSpPr>
            <a:spLocks noGrp="1"/>
          </p:cNvSpPr>
          <p:nvPr>
            <p:ph type="title"/>
          </p:nvPr>
        </p:nvSpPr>
        <p:spPr/>
        <p:txBody>
          <a:bodyPr/>
          <a:lstStyle/>
          <a:p>
            <a:r>
              <a:rPr lang="en-US"/>
              <a:t>Product X: Target Product Profile (D</a:t>
            </a:r>
            <a:r>
              <a:rPr lang="en-US" altLang="zh-CN"/>
              <a:t>ownside</a:t>
            </a:r>
            <a:r>
              <a:rPr lang="en-US"/>
              <a:t>)</a:t>
            </a:r>
          </a:p>
        </p:txBody>
      </p:sp>
      <p:sp>
        <p:nvSpPr>
          <p:cNvPr id="6" name="TextBox 5">
            <a:extLst>
              <a:ext uri="{FF2B5EF4-FFF2-40B4-BE49-F238E27FC236}">
                <a16:creationId xmlns:a16="http://schemas.microsoft.com/office/drawing/2014/main" id="{F269E31B-F943-2AA2-4344-82B044B2A4E7}"/>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FA90DD12-F795-41E4-34C5-4D59944C28B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1725194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D742F-EAFF-2BAA-BCE9-B1F1759ED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0906A-F415-49DB-024A-66E48255CD6E}"/>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83F95102-B20F-40B2-EB4C-7F77EF815E03}"/>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BBF7F3FB-BF85-914E-6A85-A396DCAB4A92}"/>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C960842-EB76-582B-E5DC-CE6C730D976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7C7CC1A4-E8AB-6EC2-1971-D9E5AF55ECB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4E5A7D-59D4-C5A5-3F97-6B7BA4F3A5B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Sources</a:t>
            </a:r>
            <a:r>
              <a:rPr lang="en-US" altLang="zh-CN" sz="700" dirty="0">
                <a:solidFill>
                  <a:srgbClr val="3F4344"/>
                </a:solidFill>
                <a:latin typeface="Arial"/>
              </a:rPr>
              <a:t>: ALSRFS-R illustrative photo from </a:t>
            </a:r>
            <a:r>
              <a:rPr lang="en-US" altLang="zh-CN" sz="700" dirty="0" err="1">
                <a:solidFill>
                  <a:srgbClr val="3F4344"/>
                </a:solidFill>
                <a:latin typeface="Arial"/>
              </a:rPr>
              <a:t>Amylyx</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F19B0E74-D091-F0BA-1E01-4962D3171E13}"/>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dirty="0">
                          <a:solidFill>
                            <a:srgbClr val="5E6968"/>
                          </a:solidFill>
                        </a:rPr>
                        <a:t>Bulbar</a:t>
                      </a:r>
                      <a:r>
                        <a:rPr lang="en-US" sz="1200" b="0" dirty="0"/>
                        <a:t>, </a:t>
                      </a:r>
                      <a:r>
                        <a:rPr lang="en-US" sz="1200" b="0" dirty="0">
                          <a:solidFill>
                            <a:srgbClr val="DC8033"/>
                          </a:solidFill>
                        </a:rPr>
                        <a:t>Fine motor</a:t>
                      </a:r>
                      <a:r>
                        <a:rPr lang="en-US" sz="1200" b="0" dirty="0"/>
                        <a:t>, </a:t>
                      </a:r>
                      <a:r>
                        <a:rPr lang="en-US" sz="1200" b="0" dirty="0">
                          <a:solidFill>
                            <a:srgbClr val="70A4B6"/>
                          </a:solidFill>
                        </a:rPr>
                        <a:t>Gross motor</a:t>
                      </a:r>
                      <a:r>
                        <a:rPr lang="en-US" sz="1200" b="0" dirty="0"/>
                        <a:t>, </a:t>
                      </a:r>
                      <a:r>
                        <a:rPr lang="en-US" sz="1200" b="0" dirty="0">
                          <a:solidFill>
                            <a:srgbClr val="DAC67C"/>
                          </a:solidFill>
                        </a:rPr>
                        <a:t>Respiratory</a:t>
                      </a:r>
                      <a:endParaRPr lang="en-US" sz="1200" b="0"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7F32A3EA-788E-6892-ADBA-2EA86CC0E4CA}"/>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E149DAA-2975-F0FE-3FBF-5C55B4BE6AD2}"/>
              </a:ext>
            </a:extLst>
          </p:cNvPr>
          <p:cNvGrpSpPr/>
          <p:nvPr/>
        </p:nvGrpSpPr>
        <p:grpSpPr>
          <a:xfrm>
            <a:off x="6594517" y="1366851"/>
            <a:ext cx="5228954" cy="2405715"/>
            <a:chOff x="6633447" y="3747368"/>
            <a:chExt cx="4472605" cy="2099694"/>
          </a:xfrm>
        </p:grpSpPr>
        <p:pic>
          <p:nvPicPr>
            <p:cNvPr id="82" name="Picture 81">
              <a:extLst>
                <a:ext uri="{FF2B5EF4-FFF2-40B4-BE49-F238E27FC236}">
                  <a16:creationId xmlns:a16="http://schemas.microsoft.com/office/drawing/2014/main" id="{2DD5BFD7-6786-9314-EB66-F98BF7F20956}"/>
                </a:ext>
              </a:extLst>
            </p:cNvPr>
            <p:cNvPicPr>
              <a:picLocks noChangeAspect="1"/>
            </p:cNvPicPr>
            <p:nvPr/>
          </p:nvPicPr>
          <p:blipFill>
            <a:blip r:embed="rId3"/>
            <a:srcRect l="1340" t="7189" r="3756" b="6059"/>
            <a:stretch/>
          </p:blipFill>
          <p:spPr>
            <a:xfrm>
              <a:off x="6633447" y="3752178"/>
              <a:ext cx="4472605" cy="2094884"/>
            </a:xfrm>
            <a:prstGeom prst="rect">
              <a:avLst/>
            </a:prstGeom>
          </p:spPr>
        </p:pic>
        <p:sp>
          <p:nvSpPr>
            <p:cNvPr id="83" name="Rectangle 82">
              <a:extLst>
                <a:ext uri="{FF2B5EF4-FFF2-40B4-BE49-F238E27FC236}">
                  <a16:creationId xmlns:a16="http://schemas.microsoft.com/office/drawing/2014/main" id="{86FCCCB1-E39D-B9DF-5805-1F5EB4B6DCF5}"/>
                </a:ext>
              </a:extLst>
            </p:cNvPr>
            <p:cNvSpPr/>
            <p:nvPr/>
          </p:nvSpPr>
          <p:spPr>
            <a:xfrm>
              <a:off x="9055667" y="3747368"/>
              <a:ext cx="2010641" cy="93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0C8D9B84-115E-525A-7866-68FB7FC0D985}"/>
              </a:ext>
            </a:extLst>
          </p:cNvPr>
          <p:cNvSpPr txBox="1"/>
          <p:nvPr/>
        </p:nvSpPr>
        <p:spPr>
          <a:xfrm>
            <a:off x="9753134" y="1379672"/>
            <a:ext cx="1942680" cy="1023415"/>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indent="182880"/>
            <a:r>
              <a:rPr lang="en-US" sz="1000" kern="0" dirty="0">
                <a:solidFill>
                  <a:schemeClr val="accent4">
                    <a:lumMod val="75000"/>
                  </a:schemeClr>
                </a:solidFill>
              </a:rPr>
              <a:t>Most of ALS treatment clinical studies will define the ALSFRS-R score change from baseline to week N</a:t>
            </a:r>
            <a:r>
              <a:rPr lang="zh-CN" altLang="en-US" sz="1000" kern="0" dirty="0">
                <a:solidFill>
                  <a:schemeClr val="accent4">
                    <a:lumMod val="75000"/>
                  </a:schemeClr>
                </a:solidFill>
              </a:rPr>
              <a:t> </a:t>
            </a:r>
            <a:r>
              <a:rPr lang="en-US" altLang="zh-CN" sz="1000" kern="0" dirty="0">
                <a:solidFill>
                  <a:schemeClr val="accent4">
                    <a:lumMod val="75000"/>
                  </a:schemeClr>
                </a:solidFill>
              </a:rPr>
              <a:t>(Δ</a:t>
            </a:r>
            <a:r>
              <a:rPr lang="en-US" altLang="zh-CN" sz="1000" kern="0" baseline="-25000" dirty="0">
                <a:solidFill>
                  <a:schemeClr val="accent4">
                    <a:lumMod val="75000"/>
                  </a:schemeClr>
                </a:solidFill>
              </a:rPr>
              <a:t>I</a:t>
            </a:r>
            <a:endParaRPr lang="en-US" sz="1000" kern="0" baseline="-25000" dirty="0">
              <a:solidFill>
                <a:schemeClr val="accent4">
                  <a:lumMod val="75000"/>
                </a:schemeClr>
              </a:solidFill>
            </a:endParaRPr>
          </a:p>
          <a:p>
            <a:pPr indent="182880"/>
            <a:r>
              <a:rPr lang="en-US" altLang="zh-CN" sz="1000" kern="0" dirty="0">
                <a:solidFill>
                  <a:schemeClr val="accent4">
                    <a:lumMod val="75000"/>
                  </a:schemeClr>
                </a:solidFill>
              </a:rPr>
              <a:t>vs. Δ</a:t>
            </a:r>
            <a:r>
              <a:rPr lang="en-US" altLang="zh-CN" sz="1000" kern="0" baseline="-25000" dirty="0">
                <a:solidFill>
                  <a:schemeClr val="accent4">
                    <a:lumMod val="75000"/>
                  </a:schemeClr>
                </a:solidFill>
              </a:rPr>
              <a:t>P</a:t>
            </a:r>
            <a:r>
              <a:rPr lang="en-US" altLang="zh-CN" sz="1000" kern="0" dirty="0">
                <a:solidFill>
                  <a:schemeClr val="accent4">
                    <a:lumMod val="75000"/>
                  </a:schemeClr>
                </a:solidFill>
              </a:rPr>
              <a:t>)</a:t>
            </a:r>
            <a:r>
              <a:rPr lang="en-US" sz="1000" kern="0" dirty="0">
                <a:solidFill>
                  <a:schemeClr val="accent4">
                    <a:lumMod val="75000"/>
                  </a:schemeClr>
                </a:solidFill>
              </a:rPr>
              <a:t> the as primary endpoint</a:t>
            </a:r>
          </a:p>
        </p:txBody>
      </p:sp>
      <p:sp>
        <p:nvSpPr>
          <p:cNvPr id="55" name="TextBox 54">
            <a:extLst>
              <a:ext uri="{FF2B5EF4-FFF2-40B4-BE49-F238E27FC236}">
                <a16:creationId xmlns:a16="http://schemas.microsoft.com/office/drawing/2014/main" id="{57F9DA9F-8BFA-3593-BF23-9D9E3FF87D45}"/>
              </a:ext>
            </a:extLst>
          </p:cNvPr>
          <p:cNvSpPr txBox="1"/>
          <p:nvPr/>
        </p:nvSpPr>
        <p:spPr>
          <a:xfrm rot="360000">
            <a:off x="10011548" y="1212359"/>
            <a:ext cx="1870380" cy="184666"/>
          </a:xfrm>
          <a:prstGeom prst="rect">
            <a:avLst/>
          </a:prstGeom>
          <a:solidFill>
            <a:schemeClr val="bg1"/>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dirty="0">
                <a:ln>
                  <a:noFill/>
                </a:ln>
                <a:solidFill>
                  <a:schemeClr val="accent1"/>
                </a:solidFill>
                <a:effectLst/>
                <a:uLnTx/>
                <a:uFillTx/>
                <a:latin typeface="Arial"/>
                <a:ea typeface="+mn-ea"/>
                <a:cs typeface="+mn-cs"/>
              </a:rPr>
              <a:t>ILLUSTRATIVE</a:t>
            </a:r>
            <a:r>
              <a:rPr lang="en-US" sz="600" b="0" i="1" dirty="0">
                <a:solidFill>
                  <a:schemeClr val="accent1"/>
                </a:solidFill>
                <a:latin typeface="Arial"/>
              </a:rPr>
              <a:t> FOR ALSFRS-R INTERPRETATION</a:t>
            </a:r>
            <a:endParaRPr kumimoji="0" lang="en-US" sz="600" b="0" i="1" u="none" strike="noStrike" kern="0" cap="none" spc="0" normalizeH="0" baseline="0" noProof="0" dirty="0">
              <a:ln>
                <a:noFill/>
              </a:ln>
              <a:solidFill>
                <a:schemeClr val="accent1"/>
              </a:solidFill>
              <a:effectLst/>
              <a:uLnTx/>
              <a:uFillTx/>
              <a:latin typeface="Arial"/>
              <a:ea typeface="+mn-ea"/>
              <a:cs typeface="+mn-cs"/>
            </a:endParaRPr>
          </a:p>
        </p:txBody>
      </p:sp>
      <p:pic>
        <p:nvPicPr>
          <p:cNvPr id="101" name="Picture 100">
            <a:extLst>
              <a:ext uri="{FF2B5EF4-FFF2-40B4-BE49-F238E27FC236}">
                <a16:creationId xmlns:a16="http://schemas.microsoft.com/office/drawing/2014/main" id="{13BE9B4A-D9AA-285D-F20D-1E2808F5B2DB}"/>
              </a:ext>
            </a:extLst>
          </p:cNvPr>
          <p:cNvPicPr>
            <a:picLocks noChangeAspect="1"/>
          </p:cNvPicPr>
          <p:nvPr/>
        </p:nvPicPr>
        <p:blipFill>
          <a:blip r:embed="rId4"/>
          <a:stretch>
            <a:fillRect/>
          </a:stretch>
        </p:blipFill>
        <p:spPr>
          <a:xfrm>
            <a:off x="6594517" y="3933561"/>
            <a:ext cx="5215555" cy="2428862"/>
          </a:xfrm>
          <a:prstGeom prst="rect">
            <a:avLst/>
          </a:prstGeom>
        </p:spPr>
      </p:pic>
    </p:spTree>
    <p:extLst>
      <p:ext uri="{BB962C8B-B14F-4D97-AF65-F5344CB8AC3E}">
        <p14:creationId xmlns:p14="http://schemas.microsoft.com/office/powerpoint/2010/main" val="26343564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D5AF-F5D1-C539-6C83-C565468B5730}"/>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127C0BD-DCFE-DBC6-7AA9-84E2009C7081}"/>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 Generic drugs are available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1" name="Arrow: Pentagon 10">
            <a:extLst>
              <a:ext uri="{FF2B5EF4-FFF2-40B4-BE49-F238E27FC236}">
                <a16:creationId xmlns:a16="http://schemas.microsoft.com/office/drawing/2014/main" id="{9A05E649-77F0-3C2E-D5FF-EC6C1A674837}"/>
              </a:ext>
            </a:extLst>
          </p:cNvPr>
          <p:cNvSpPr/>
          <p:nvPr/>
        </p:nvSpPr>
        <p:spPr>
          <a:xfrm>
            <a:off x="3331228" y="5606916"/>
            <a:ext cx="6065837" cy="27432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85" name="Rectangle 84">
            <a:extLst>
              <a:ext uri="{FF2B5EF4-FFF2-40B4-BE49-F238E27FC236}">
                <a16:creationId xmlns:a16="http://schemas.microsoft.com/office/drawing/2014/main" id="{E0BF64F6-FBAA-8A43-450A-DAB1FFADAE62}"/>
              </a:ext>
            </a:extLst>
          </p:cNvPr>
          <p:cNvSpPr/>
          <p:nvPr/>
        </p:nvSpPr>
        <p:spPr>
          <a:xfrm>
            <a:off x="581250" y="6153450"/>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E7838E86-4F99-918C-6A0C-D8D9143E29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972DFDE4-F97F-41C8-30B5-0E6036801CC4}"/>
              </a:ext>
            </a:extLst>
          </p:cNvPr>
          <p:cNvGraphicFramePr>
            <a:graphicFrameLocks noGrp="1"/>
          </p:cNvGraphicFramePr>
          <p:nvPr>
            <p:extLst>
              <p:ext uri="{D42A27DB-BD31-4B8C-83A1-F6EECF244321}">
                <p14:modId xmlns:p14="http://schemas.microsoft.com/office/powerpoint/2010/main" val="14778034"/>
              </p:ext>
            </p:extLst>
          </p:nvPr>
        </p:nvGraphicFramePr>
        <p:xfrm>
          <a:off x="627705" y="1921992"/>
          <a:ext cx="10936590" cy="630936"/>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82880">
                <a:tc>
                  <a:txBody>
                    <a:bodyPr/>
                    <a:lstStyle/>
                    <a:p>
                      <a:pPr algn="ctr"/>
                      <a:r>
                        <a:rPr lang="en-US" sz="1050"/>
                        <a:t>ALSFRS-R &gt;30 </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20–30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&lt;20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a:t>SVC 50–70%</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dirty="0"/>
                        <a:t>SVC &lt;50%</a:t>
                      </a:r>
                      <a:endParaRPr lang="en-US" sz="105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10E8D003-FFF6-7F54-ABAE-CB0BC78250A3}"/>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E7B7A0CC-BDD8-3AAB-39BD-C76121035EC7}"/>
              </a:ext>
            </a:extLst>
          </p:cNvPr>
          <p:cNvSpPr/>
          <p:nvPr/>
        </p:nvSpPr>
        <p:spPr>
          <a:xfrm>
            <a:off x="640029" y="2546384"/>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3D48AA37-605B-95B8-9CAA-8AE2B75CFC67}"/>
              </a:ext>
            </a:extLst>
          </p:cNvPr>
          <p:cNvSpPr/>
          <p:nvPr/>
        </p:nvSpPr>
        <p:spPr>
          <a:xfrm>
            <a:off x="4286250" y="2546384"/>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D7DF1AF-CF86-7CFD-2031-06B217F64FA1}"/>
              </a:ext>
            </a:extLst>
          </p:cNvPr>
          <p:cNvSpPr/>
          <p:nvPr/>
        </p:nvSpPr>
        <p:spPr>
          <a:xfrm>
            <a:off x="7909670" y="2546384"/>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F5848ED-5146-8C72-423F-1C72E987B329}"/>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60182D5-3713-9AC8-A23C-B897861D9A98}"/>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2D57338A-4316-55BE-4ADF-E2F81AFA9D0C}"/>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E36D350-E6A9-08FA-F457-74D417179697}"/>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F23C2B5C-ED68-F592-737F-149310F2ED40}"/>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869D882-BCDA-C97A-548A-74F816086AB0}"/>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D8EAE4C4-11CD-F0C1-BA1A-03523AD0CDBF}"/>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E4BB3AF2-D3B3-E757-B3A0-E0B1820F7EA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3D54BD91-C3F3-6C96-9FCE-41E297F39FA0}"/>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C44A394-151F-0A6E-E0A9-16DEA25847B7}"/>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F5824A6E-1B3A-8132-38CD-3E307E927E0D}"/>
              </a:ext>
            </a:extLst>
          </p:cNvPr>
          <p:cNvSpPr/>
          <p:nvPr/>
        </p:nvSpPr>
        <p:spPr>
          <a:xfrm>
            <a:off x="1556965" y="3671787"/>
            <a:ext cx="4409282"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200" b="1" i="1" err="1">
                <a:solidFill>
                  <a:schemeClr val="bg2">
                    <a:lumMod val="10000"/>
                  </a:schemeClr>
                </a:solidFill>
              </a:rPr>
              <a:t>Edaravone</a:t>
            </a:r>
            <a:r>
              <a:rPr lang="en-US" sz="1200" i="1">
                <a:solidFill>
                  <a:schemeClr val="bg2">
                    <a:lumMod val="10000"/>
                  </a:schemeClr>
                </a:solidFill>
              </a:rPr>
              <a:t> (</a:t>
            </a:r>
            <a:r>
              <a:rPr lang="en-US" sz="1200" i="1" err="1">
                <a:solidFill>
                  <a:schemeClr val="bg2">
                    <a:lumMod val="10000"/>
                  </a:schemeClr>
                </a:solidFill>
              </a:rPr>
              <a:t>Radicava</a:t>
            </a:r>
            <a:r>
              <a:rPr lang="en-US" sz="1200" i="1">
                <a:solidFill>
                  <a:schemeClr val="bg2">
                    <a:lumMod val="10000"/>
                  </a:schemeClr>
                </a:solidFill>
              </a:rPr>
              <a:t>® and </a:t>
            </a:r>
            <a:r>
              <a:rPr lang="en-US" sz="1200" i="1" err="1">
                <a:solidFill>
                  <a:schemeClr val="bg2">
                    <a:lumMod val="10000"/>
                  </a:schemeClr>
                </a:solidFill>
              </a:rPr>
              <a:t>Radicava</a:t>
            </a:r>
            <a:r>
              <a:rPr lang="en-US" sz="1200" i="1">
                <a:solidFill>
                  <a:schemeClr val="bg2">
                    <a:lumMod val="10000"/>
                  </a:schemeClr>
                </a:solidFill>
              </a:rPr>
              <a:t> ORS®) can </a:t>
            </a:r>
            <a:r>
              <a:rPr lang="en-US" sz="1200" b="1" i="1">
                <a:solidFill>
                  <a:schemeClr val="bg2">
                    <a:lumMod val="10000"/>
                  </a:schemeClr>
                </a:solidFill>
              </a:rPr>
              <a:t>slow the decline </a:t>
            </a:r>
            <a:r>
              <a:rPr lang="en-US" sz="12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11097231-4FB1-0517-CDDA-819388573F3E}"/>
              </a:ext>
            </a:extLst>
          </p:cNvPr>
          <p:cNvSpPr/>
          <p:nvPr/>
        </p:nvSpPr>
        <p:spPr>
          <a:xfrm>
            <a:off x="1556965" y="4135688"/>
            <a:ext cx="4409281"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i="1">
                <a:solidFill>
                  <a:schemeClr val="bg2">
                    <a:lumMod val="10000"/>
                  </a:schemeClr>
                </a:solidFill>
              </a:rPr>
              <a:t>Tofersen</a:t>
            </a:r>
            <a:r>
              <a:rPr lang="en-US" sz="1200" i="1">
                <a:solidFill>
                  <a:schemeClr val="bg2">
                    <a:lumMod val="10000"/>
                  </a:schemeClr>
                </a:solidFill>
              </a:rPr>
              <a:t> (</a:t>
            </a:r>
            <a:r>
              <a:rPr lang="en-US" sz="1200" i="1" err="1">
                <a:solidFill>
                  <a:schemeClr val="bg2">
                    <a:lumMod val="10000"/>
                  </a:schemeClr>
                </a:solidFill>
              </a:rPr>
              <a:t>Qalsody</a:t>
            </a:r>
            <a:r>
              <a:rPr lang="en-US" sz="1200" i="1">
                <a:solidFill>
                  <a:schemeClr val="bg2">
                    <a:lumMod val="10000"/>
                  </a:schemeClr>
                </a:solidFill>
              </a:rPr>
              <a:t>®) can </a:t>
            </a:r>
            <a:r>
              <a:rPr lang="en-US" sz="1200" b="1" i="1">
                <a:solidFill>
                  <a:schemeClr val="bg2">
                    <a:lumMod val="10000"/>
                  </a:schemeClr>
                </a:solidFill>
              </a:rPr>
              <a:t>decrease some damage to neurons</a:t>
            </a:r>
            <a:r>
              <a:rPr lang="en-US" sz="1200" i="1">
                <a:solidFill>
                  <a:schemeClr val="bg2">
                    <a:lumMod val="10000"/>
                  </a:schemeClr>
                </a:solidFill>
              </a:rPr>
              <a:t>. This may help if provider finds a </a:t>
            </a:r>
            <a:r>
              <a:rPr lang="en-US" sz="1200" b="1" i="1">
                <a:solidFill>
                  <a:schemeClr val="bg2">
                    <a:lumMod val="10000"/>
                  </a:schemeClr>
                </a:solidFill>
              </a:rPr>
              <a:t>genetic change </a:t>
            </a:r>
            <a:r>
              <a:rPr lang="en-US" sz="1200" i="1">
                <a:solidFill>
                  <a:schemeClr val="bg2">
                    <a:lumMod val="10000"/>
                  </a:schemeClr>
                </a:solidFill>
              </a:rPr>
              <a:t>on the </a:t>
            </a:r>
            <a:r>
              <a:rPr lang="en-US" sz="1200" b="1" i="1">
                <a:solidFill>
                  <a:schemeClr val="bg2">
                    <a:lumMod val="10000"/>
                  </a:schemeClr>
                </a:solidFill>
              </a:rPr>
              <a:t>SOD1</a:t>
            </a:r>
            <a:r>
              <a:rPr lang="en-US" sz="1200" i="1">
                <a:solidFill>
                  <a:schemeClr val="bg2">
                    <a:lumMod val="10000"/>
                  </a:schemeClr>
                </a:solidFill>
              </a:rPr>
              <a:t> gene.</a:t>
            </a:r>
          </a:p>
        </p:txBody>
      </p:sp>
      <p:pic>
        <p:nvPicPr>
          <p:cNvPr id="60" name="Picture 59">
            <a:extLst>
              <a:ext uri="{FF2B5EF4-FFF2-40B4-BE49-F238E27FC236}">
                <a16:creationId xmlns:a16="http://schemas.microsoft.com/office/drawing/2014/main" id="{A428EC08-D467-9989-CFFA-EBB9D077962F}"/>
              </a:ext>
            </a:extLst>
          </p:cNvPr>
          <p:cNvPicPr>
            <a:picLocks noChangeAspect="1"/>
          </p:cNvPicPr>
          <p:nvPr/>
        </p:nvPicPr>
        <p:blipFill>
          <a:blip r:embed="rId8"/>
          <a:stretch>
            <a:fillRect/>
          </a:stretch>
        </p:blipFill>
        <p:spPr>
          <a:xfrm>
            <a:off x="660415" y="4207191"/>
            <a:ext cx="874497" cy="364684"/>
          </a:xfrm>
          <a:prstGeom prst="rect">
            <a:avLst/>
          </a:prstGeom>
        </p:spPr>
      </p:pic>
      <p:pic>
        <p:nvPicPr>
          <p:cNvPr id="62" name="Picture 61">
            <a:extLst>
              <a:ext uri="{FF2B5EF4-FFF2-40B4-BE49-F238E27FC236}">
                <a16:creationId xmlns:a16="http://schemas.microsoft.com/office/drawing/2014/main" id="{54CFC822-5587-01B6-A34B-EC19A7EBE9B7}"/>
              </a:ext>
            </a:extLst>
          </p:cNvPr>
          <p:cNvPicPr>
            <a:picLocks noChangeAspect="1"/>
          </p:cNvPicPr>
          <p:nvPr/>
        </p:nvPicPr>
        <p:blipFill>
          <a:blip r:embed="rId9"/>
          <a:stretch>
            <a:fillRect/>
          </a:stretch>
        </p:blipFill>
        <p:spPr>
          <a:xfrm>
            <a:off x="671239" y="3769417"/>
            <a:ext cx="874497" cy="257799"/>
          </a:xfrm>
          <a:prstGeom prst="rect">
            <a:avLst/>
          </a:prstGeom>
        </p:spPr>
      </p:pic>
      <p:pic>
        <p:nvPicPr>
          <p:cNvPr id="64" name="Picture 63">
            <a:extLst>
              <a:ext uri="{FF2B5EF4-FFF2-40B4-BE49-F238E27FC236}">
                <a16:creationId xmlns:a16="http://schemas.microsoft.com/office/drawing/2014/main" id="{685990D1-76E9-BC73-DEA1-9CCD3C55D7C6}"/>
              </a:ext>
            </a:extLst>
          </p:cNvPr>
          <p:cNvPicPr>
            <a:picLocks noChangeAspect="1"/>
          </p:cNvPicPr>
          <p:nvPr/>
        </p:nvPicPr>
        <p:blipFill>
          <a:blip r:embed="rId10"/>
          <a:stretch>
            <a:fillRect/>
          </a:stretch>
        </p:blipFill>
        <p:spPr>
          <a:xfrm>
            <a:off x="660415" y="3153736"/>
            <a:ext cx="740979" cy="417407"/>
          </a:xfrm>
          <a:prstGeom prst="rect">
            <a:avLst/>
          </a:prstGeom>
        </p:spPr>
      </p:pic>
      <p:sp>
        <p:nvSpPr>
          <p:cNvPr id="69" name="Rectangle 68">
            <a:extLst>
              <a:ext uri="{FF2B5EF4-FFF2-40B4-BE49-F238E27FC236}">
                <a16:creationId xmlns:a16="http://schemas.microsoft.com/office/drawing/2014/main" id="{57BCA026-95D7-A835-C7D8-7B32CB648192}"/>
              </a:ext>
            </a:extLst>
          </p:cNvPr>
          <p:cNvSpPr/>
          <p:nvPr/>
        </p:nvSpPr>
        <p:spPr>
          <a:xfrm>
            <a:off x="1562422" y="3097191"/>
            <a:ext cx="4665863"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err="1">
                <a:solidFill>
                  <a:schemeClr val="bg2">
                    <a:lumMod val="10000"/>
                  </a:schemeClr>
                </a:solidFill>
              </a:rPr>
              <a:t>Riluzole</a:t>
            </a:r>
            <a:r>
              <a:rPr lang="en-US" sz="1200" b="1" i="1">
                <a:solidFill>
                  <a:schemeClr val="bg2">
                    <a:lumMod val="10000"/>
                  </a:schemeClr>
                </a:solidFill>
              </a:rPr>
              <a:t>*</a:t>
            </a:r>
            <a:r>
              <a:rPr lang="en-US" sz="1200" i="1">
                <a:solidFill>
                  <a:schemeClr val="bg2">
                    <a:lumMod val="10000"/>
                  </a:schemeClr>
                </a:solidFill>
              </a:rPr>
              <a:t> (</a:t>
            </a:r>
            <a:r>
              <a:rPr lang="en-US" sz="1200" i="1" err="1">
                <a:solidFill>
                  <a:schemeClr val="bg2">
                    <a:lumMod val="10000"/>
                  </a:schemeClr>
                </a:solidFill>
              </a:rPr>
              <a:t>Rilutek</a:t>
            </a:r>
            <a:r>
              <a:rPr lang="en-US" sz="1200" i="1">
                <a:solidFill>
                  <a:schemeClr val="bg2">
                    <a:lumMod val="10000"/>
                  </a:schemeClr>
                </a:solidFill>
              </a:rPr>
              <a:t>®, </a:t>
            </a:r>
            <a:r>
              <a:rPr lang="en-US" sz="1200" i="1" err="1">
                <a:solidFill>
                  <a:schemeClr val="bg2">
                    <a:lumMod val="10000"/>
                  </a:schemeClr>
                </a:solidFill>
              </a:rPr>
              <a:t>Exservan</a:t>
            </a:r>
            <a:r>
              <a:rPr lang="en-US" sz="1200" i="1">
                <a:solidFill>
                  <a:schemeClr val="bg2">
                    <a:lumMod val="10000"/>
                  </a:schemeClr>
                </a:solidFill>
              </a:rPr>
              <a:t>® and </a:t>
            </a:r>
            <a:r>
              <a:rPr lang="en-US" sz="1200" i="1" err="1">
                <a:solidFill>
                  <a:schemeClr val="bg2">
                    <a:lumMod val="10000"/>
                  </a:schemeClr>
                </a:solidFill>
              </a:rPr>
              <a:t>Tiglutik</a:t>
            </a:r>
            <a:r>
              <a:rPr lang="en-US" sz="1200" i="1">
                <a:solidFill>
                  <a:schemeClr val="bg2">
                    <a:lumMod val="10000"/>
                  </a:schemeClr>
                </a:solidFill>
              </a:rPr>
              <a:t>®) may </a:t>
            </a:r>
            <a:r>
              <a:rPr lang="en-US" sz="1200" b="1" i="1">
                <a:solidFill>
                  <a:schemeClr val="bg2">
                    <a:lumMod val="10000"/>
                  </a:schemeClr>
                </a:solidFill>
              </a:rPr>
              <a:t>reduce damage to motor neurons</a:t>
            </a:r>
            <a:r>
              <a:rPr lang="en-US" sz="1200" i="1">
                <a:solidFill>
                  <a:schemeClr val="bg2">
                    <a:lumMod val="10000"/>
                  </a:schemeClr>
                </a:solidFill>
              </a:rPr>
              <a:t>. It may </a:t>
            </a:r>
            <a:r>
              <a:rPr lang="en-US" sz="1200" b="1" i="1">
                <a:solidFill>
                  <a:schemeClr val="bg2">
                    <a:lumMod val="10000"/>
                  </a:schemeClr>
                </a:solidFill>
              </a:rPr>
              <a:t>extend survival </a:t>
            </a:r>
            <a:r>
              <a:rPr lang="en-US" sz="1200" i="1">
                <a:solidFill>
                  <a:schemeClr val="bg2">
                    <a:lumMod val="10000"/>
                  </a:schemeClr>
                </a:solidFill>
              </a:rPr>
              <a:t>by a few months.</a:t>
            </a:r>
          </a:p>
        </p:txBody>
      </p:sp>
      <p:sp>
        <p:nvSpPr>
          <p:cNvPr id="71" name="TextBox 70">
            <a:extLst>
              <a:ext uri="{FF2B5EF4-FFF2-40B4-BE49-F238E27FC236}">
                <a16:creationId xmlns:a16="http://schemas.microsoft.com/office/drawing/2014/main" id="{142EB227-ABBB-A2F0-462F-ABA311134814}"/>
              </a:ext>
            </a:extLst>
          </p:cNvPr>
          <p:cNvSpPr txBox="1"/>
          <p:nvPr/>
        </p:nvSpPr>
        <p:spPr>
          <a:xfrm>
            <a:off x="3053019" y="4984553"/>
            <a:ext cx="6622257" cy="751110"/>
          </a:xfrm>
          <a:prstGeom prst="rect">
            <a:avLst/>
          </a:prstGeom>
          <a:noFill/>
          <a:ln>
            <a:noFill/>
          </a:ln>
        </p:spPr>
        <p:txBody>
          <a:bodyPr vert="horz" wrap="square" lIns="91440" tIns="45720" rIns="91440" bIns="45720" rtlCol="0" anchor="t" anchorCtr="0" compatLnSpc="1">
            <a:noAutofit/>
          </a:bodyPr>
          <a:lstStyle/>
          <a:p>
            <a:pPr algn="ctr"/>
            <a:r>
              <a:rPr lang="en-US" sz="1200" b="1"/>
              <a:t>Physical and Occupational Therapy</a:t>
            </a:r>
          </a:p>
          <a:p>
            <a:pPr algn="ctr"/>
            <a:r>
              <a:rPr lang="en-US" sz="1200" b="1"/>
              <a:t>Nutritional Support:</a:t>
            </a:r>
            <a:r>
              <a:rPr lang="zh-CN" altLang="en-US" sz="1200" b="1"/>
              <a:t> </a:t>
            </a:r>
            <a:r>
              <a:rPr lang="en-US" sz="1200"/>
              <a:t>dietitian involvement, feeding support</a:t>
            </a:r>
            <a:endParaRPr lang="en-US" sz="1200" b="1"/>
          </a:p>
          <a:p>
            <a:pPr algn="ctr"/>
            <a:r>
              <a:rPr lang="en-US" sz="1200" b="1"/>
              <a:t>Speech and Communication Support: </a:t>
            </a:r>
            <a:r>
              <a:rPr lang="en-US" sz="1200"/>
              <a:t>speech therapy, assistive communication devices</a:t>
            </a:r>
            <a:endParaRPr lang="en-US" sz="1200" b="1"/>
          </a:p>
        </p:txBody>
      </p:sp>
      <p:sp>
        <p:nvSpPr>
          <p:cNvPr id="74" name="TextBox 73">
            <a:extLst>
              <a:ext uri="{FF2B5EF4-FFF2-40B4-BE49-F238E27FC236}">
                <a16:creationId xmlns:a16="http://schemas.microsoft.com/office/drawing/2014/main" id="{E6EF4156-753B-D752-157D-600E1708C734}"/>
              </a:ext>
            </a:extLst>
          </p:cNvPr>
          <p:cNvSpPr txBox="1"/>
          <p:nvPr/>
        </p:nvSpPr>
        <p:spPr>
          <a:xfrm>
            <a:off x="634598" y="283482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sp>
        <p:nvSpPr>
          <p:cNvPr id="75" name="TextBox 74">
            <a:extLst>
              <a:ext uri="{FF2B5EF4-FFF2-40B4-BE49-F238E27FC236}">
                <a16:creationId xmlns:a16="http://schemas.microsoft.com/office/drawing/2014/main" id="{6F052E86-EEAC-A65A-E6F6-048146A9EBAD}"/>
              </a:ext>
            </a:extLst>
          </p:cNvPr>
          <p:cNvSpPr txBox="1"/>
          <p:nvPr/>
        </p:nvSpPr>
        <p:spPr>
          <a:xfrm>
            <a:off x="4666203" y="5872571"/>
            <a:ext cx="6826316" cy="751110"/>
          </a:xfrm>
          <a:prstGeom prst="rect">
            <a:avLst/>
          </a:prstGeom>
          <a:noFill/>
          <a:ln>
            <a:noFill/>
          </a:ln>
        </p:spPr>
        <p:txBody>
          <a:bodyPr vert="horz" wrap="square" lIns="91440" tIns="45720" rIns="91440" bIns="45720" rtlCol="0" anchor="t" anchorCtr="0" compatLnSpc="1">
            <a:noAutofit/>
          </a:bodyPr>
          <a:lstStyle/>
          <a:p>
            <a:pPr algn="r"/>
            <a:r>
              <a:rPr lang="en-US" sz="1200" b="1" kern="0">
                <a:solidFill>
                  <a:schemeClr val="bg2">
                    <a:lumMod val="25000"/>
                  </a:schemeClr>
                </a:solidFill>
              </a:rPr>
              <a:t>Airway clearance: </a:t>
            </a:r>
            <a:r>
              <a:rPr lang="en-US" sz="1200" kern="0">
                <a:solidFill>
                  <a:schemeClr val="bg2">
                    <a:lumMod val="25000"/>
                  </a:schemeClr>
                </a:solidFill>
              </a:rPr>
              <a:t>mechanical cough assist, </a:t>
            </a:r>
            <a:r>
              <a:rPr lang="en-US" sz="1200"/>
              <a:t>suction devices.</a:t>
            </a:r>
            <a:endParaRPr lang="en-US" sz="1200" b="1"/>
          </a:p>
          <a:p>
            <a:pPr algn="r"/>
            <a:r>
              <a:rPr lang="en-US" sz="1200" b="1"/>
              <a:t>Monitoring:</a:t>
            </a:r>
            <a:r>
              <a:rPr lang="en-US" sz="1200"/>
              <a:t> regular FVC/SNIP assessment and early NIV initiation.</a:t>
            </a:r>
          </a:p>
          <a:p>
            <a:pPr algn="r"/>
            <a:r>
              <a:rPr lang="en-US" sz="1200" b="1"/>
              <a:t>Ventilatory support:</a:t>
            </a:r>
            <a:r>
              <a:rPr lang="en-US" sz="1200" b="1" kern="0">
                <a:solidFill>
                  <a:schemeClr val="bg2">
                    <a:lumMod val="25000"/>
                  </a:schemeClr>
                </a:solidFill>
              </a:rPr>
              <a:t> </a:t>
            </a:r>
            <a:r>
              <a:rPr lang="en-US" sz="1200" kern="0">
                <a:solidFill>
                  <a:schemeClr val="bg2">
                    <a:lumMod val="25000"/>
                  </a:schemeClr>
                </a:solidFill>
              </a:rPr>
              <a:t>noninvasive ventilation (NIV), </a:t>
            </a:r>
            <a:r>
              <a:rPr lang="en-US" sz="1200"/>
              <a:t>mechanical ventilation as disease progresses. </a:t>
            </a:r>
            <a:endParaRPr lang="en-US" sz="1200" kern="0">
              <a:solidFill>
                <a:schemeClr val="bg2">
                  <a:lumMod val="25000"/>
                </a:schemeClr>
              </a:solidFill>
            </a:endParaRPr>
          </a:p>
        </p:txBody>
      </p:sp>
      <p:sp>
        <p:nvSpPr>
          <p:cNvPr id="8" name="Arrow: Pentagon 7">
            <a:extLst>
              <a:ext uri="{FF2B5EF4-FFF2-40B4-BE49-F238E27FC236}">
                <a16:creationId xmlns:a16="http://schemas.microsoft.com/office/drawing/2014/main" id="{154002DF-B63C-7C3B-A755-4C326573E9AE}"/>
              </a:ext>
            </a:extLst>
          </p:cNvPr>
          <p:cNvSpPr/>
          <p:nvPr/>
        </p:nvSpPr>
        <p:spPr>
          <a:xfrm>
            <a:off x="627704" y="4690589"/>
            <a:ext cx="5273033" cy="27432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a:t>
            </a:r>
          </a:p>
        </p:txBody>
      </p:sp>
      <p:sp>
        <p:nvSpPr>
          <p:cNvPr id="12" name="Arrow: Pentagon 11">
            <a:extLst>
              <a:ext uri="{FF2B5EF4-FFF2-40B4-BE49-F238E27FC236}">
                <a16:creationId xmlns:a16="http://schemas.microsoft.com/office/drawing/2014/main" id="{F4ABDAB6-5ED3-3919-AF37-C6BE8628E6F3}"/>
              </a:ext>
            </a:extLst>
          </p:cNvPr>
          <p:cNvSpPr/>
          <p:nvPr/>
        </p:nvSpPr>
        <p:spPr>
          <a:xfrm>
            <a:off x="4838782" y="6489446"/>
            <a:ext cx="6653737" cy="27432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sp>
        <p:nvSpPr>
          <p:cNvPr id="3" name="TextBox 2">
            <a:extLst>
              <a:ext uri="{FF2B5EF4-FFF2-40B4-BE49-F238E27FC236}">
                <a16:creationId xmlns:a16="http://schemas.microsoft.com/office/drawing/2014/main" id="{EAF1734A-324B-528A-EC33-F403956371C5}"/>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 name="TextBox 3">
            <a:extLst>
              <a:ext uri="{FF2B5EF4-FFF2-40B4-BE49-F238E27FC236}">
                <a16:creationId xmlns:a16="http://schemas.microsoft.com/office/drawing/2014/main" id="{8BD110E8-6B8D-D3FA-0D51-88433E10C39E}"/>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7" name="Flowchart: Extract 6">
            <a:extLst>
              <a:ext uri="{FF2B5EF4-FFF2-40B4-BE49-F238E27FC236}">
                <a16:creationId xmlns:a16="http://schemas.microsoft.com/office/drawing/2014/main" id="{9D530FF7-3022-E43D-734A-05B1911D1A2E}"/>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48B07B-3CFE-EC0A-D1BD-93B385E1F671}"/>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
        <p:nvSpPr>
          <p:cNvPr id="15" name="TextBox 14">
            <a:extLst>
              <a:ext uri="{FF2B5EF4-FFF2-40B4-BE49-F238E27FC236}">
                <a16:creationId xmlns:a16="http://schemas.microsoft.com/office/drawing/2014/main" id="{AAA113EB-B625-8BAB-0FDE-D73DB3FB8041}"/>
              </a:ext>
            </a:extLst>
          </p:cNvPr>
          <p:cNvSpPr txBox="1"/>
          <p:nvPr/>
        </p:nvSpPr>
        <p:spPr>
          <a:xfrm>
            <a:off x="4415413" y="1640818"/>
            <a:ext cx="1867583" cy="246221"/>
          </a:xfrm>
          <a:prstGeom prst="rect">
            <a:avLst/>
          </a:prstGeom>
          <a:noFill/>
          <a:ln>
            <a:noFill/>
          </a:ln>
        </p:spPr>
        <p:txBody>
          <a:bodyPr wrap="square">
            <a:spAutoFit/>
          </a:bodyPr>
          <a:lstStyle/>
          <a:p>
            <a:pPr algn="ctr"/>
            <a:r>
              <a:rPr lang="en-US" sz="1000" b="1"/>
              <a:t>~18 to 24 months</a:t>
            </a:r>
          </a:p>
        </p:txBody>
      </p:sp>
      <p:sp>
        <p:nvSpPr>
          <p:cNvPr id="18" name="Flowchart: Extract 17">
            <a:extLst>
              <a:ext uri="{FF2B5EF4-FFF2-40B4-BE49-F238E27FC236}">
                <a16:creationId xmlns:a16="http://schemas.microsoft.com/office/drawing/2014/main" id="{27937EE4-D550-AE62-4AE4-40F78CE37937}"/>
              </a:ext>
            </a:extLst>
          </p:cNvPr>
          <p:cNvSpPr/>
          <p:nvPr/>
        </p:nvSpPr>
        <p:spPr>
          <a:xfrm>
            <a:off x="3578219" y="1581249"/>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Extract 19">
            <a:extLst>
              <a:ext uri="{FF2B5EF4-FFF2-40B4-BE49-F238E27FC236}">
                <a16:creationId xmlns:a16="http://schemas.microsoft.com/office/drawing/2014/main" id="{68E8B4ED-DE04-ED1C-15FB-758EF047F780}"/>
              </a:ext>
            </a:extLst>
          </p:cNvPr>
          <p:cNvSpPr/>
          <p:nvPr/>
        </p:nvSpPr>
        <p:spPr>
          <a:xfrm>
            <a:off x="7229861" y="1591958"/>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985711"/>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9C54-74F3-BAC9-48B6-49963EEC1E6C}"/>
              </a:ext>
            </a:extLst>
          </p:cNvPr>
          <p:cNvSpPr>
            <a:spLocks noGrp="1"/>
          </p:cNvSpPr>
          <p:nvPr>
            <p:ph type="title"/>
          </p:nvPr>
        </p:nvSpPr>
        <p:spPr/>
        <p:txBody>
          <a:bodyPr/>
          <a:lstStyle/>
          <a:p>
            <a:r>
              <a:rPr lang="en-US"/>
              <a:t>Product X Analogues</a:t>
            </a:r>
          </a:p>
        </p:txBody>
      </p:sp>
      <p:sp>
        <p:nvSpPr>
          <p:cNvPr id="4" name="Text Placeholder 3">
            <a:extLst>
              <a:ext uri="{FF2B5EF4-FFF2-40B4-BE49-F238E27FC236}">
                <a16:creationId xmlns:a16="http://schemas.microsoft.com/office/drawing/2014/main" id="{14D1C9CB-D0A3-1AA8-99D0-BC7A00AA2836}"/>
              </a:ext>
            </a:extLst>
          </p:cNvPr>
          <p:cNvSpPr>
            <a:spLocks noGrp="1"/>
          </p:cNvSpPr>
          <p:nvPr>
            <p:ph type="body" sz="quarter" idx="14"/>
          </p:nvPr>
        </p:nvSpPr>
        <p:spPr/>
        <p:txBody>
          <a:bodyPr/>
          <a:lstStyle/>
          <a:p>
            <a:r>
              <a:rPr lang="en-US"/>
              <a:t>These are drugs that could be considered potential analogues for Product X in ALS due to various attributes (disease prevalence, market access, dosing). </a:t>
            </a:r>
          </a:p>
        </p:txBody>
      </p:sp>
      <p:graphicFrame>
        <p:nvGraphicFramePr>
          <p:cNvPr id="3" name="Table 2">
            <a:extLst>
              <a:ext uri="{FF2B5EF4-FFF2-40B4-BE49-F238E27FC236}">
                <a16:creationId xmlns:a16="http://schemas.microsoft.com/office/drawing/2014/main" id="{98D7A478-8250-C5E9-BEAD-733507884046}"/>
              </a:ext>
            </a:extLst>
          </p:cNvPr>
          <p:cNvGraphicFramePr>
            <a:graphicFrameLocks noGrp="1"/>
          </p:cNvGraphicFramePr>
          <p:nvPr>
            <p:extLst>
              <p:ext uri="{D42A27DB-BD31-4B8C-83A1-F6EECF244321}">
                <p14:modId xmlns:p14="http://schemas.microsoft.com/office/powerpoint/2010/main" val="810354145"/>
              </p:ext>
            </p:extLst>
          </p:nvPr>
        </p:nvGraphicFramePr>
        <p:xfrm>
          <a:off x="609600" y="1435946"/>
          <a:ext cx="10972798" cy="3724745"/>
        </p:xfrm>
        <a:graphic>
          <a:graphicData uri="http://schemas.openxmlformats.org/drawingml/2006/table">
            <a:tbl>
              <a:tblPr firstRow="1" bandRow="1">
                <a:tableStyleId>{5C22544A-7EE6-4342-B048-85BDC9FD1C3A}</a:tableStyleId>
              </a:tblPr>
              <a:tblGrid>
                <a:gridCol w="1627573">
                  <a:extLst>
                    <a:ext uri="{9D8B030D-6E8A-4147-A177-3AD203B41FA5}">
                      <a16:colId xmlns:a16="http://schemas.microsoft.com/office/drawing/2014/main" val="391268259"/>
                    </a:ext>
                  </a:extLst>
                </a:gridCol>
                <a:gridCol w="3115075">
                  <a:extLst>
                    <a:ext uri="{9D8B030D-6E8A-4147-A177-3AD203B41FA5}">
                      <a16:colId xmlns:a16="http://schemas.microsoft.com/office/drawing/2014/main" val="2108753329"/>
                    </a:ext>
                  </a:extLst>
                </a:gridCol>
                <a:gridCol w="3115075">
                  <a:extLst>
                    <a:ext uri="{9D8B030D-6E8A-4147-A177-3AD203B41FA5}">
                      <a16:colId xmlns:a16="http://schemas.microsoft.com/office/drawing/2014/main" val="1515193969"/>
                    </a:ext>
                  </a:extLst>
                </a:gridCol>
                <a:gridCol w="3115075">
                  <a:extLst>
                    <a:ext uri="{9D8B030D-6E8A-4147-A177-3AD203B41FA5}">
                      <a16:colId xmlns:a16="http://schemas.microsoft.com/office/drawing/2014/main" val="2152512796"/>
                    </a:ext>
                  </a:extLst>
                </a:gridCol>
              </a:tblGrid>
              <a:tr h="374864">
                <a:tc>
                  <a:txBody>
                    <a:bodyPr/>
                    <a:lstStyle/>
                    <a:p>
                      <a:pPr algn="ctr"/>
                      <a:r>
                        <a:rPr lang="en-US" sz="1600"/>
                        <a:t>Attribute</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38894492"/>
                  </a:ext>
                </a:extLst>
              </a:tr>
              <a:tr h="1795401">
                <a:tc>
                  <a:txBody>
                    <a:bodyPr/>
                    <a:lstStyle/>
                    <a:p>
                      <a:pPr algn="ctr"/>
                      <a:r>
                        <a:rPr lang="en-US" sz="1600" b="1"/>
                        <a:t>Indication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8468105"/>
                  </a:ext>
                </a:extLst>
              </a:tr>
              <a:tr h="1554480">
                <a:tc>
                  <a:txBody>
                    <a:bodyPr/>
                    <a:lstStyle/>
                    <a:p>
                      <a:pPr algn="ctr"/>
                      <a:r>
                        <a:rPr lang="en-US" sz="1600" b="1"/>
                        <a:t>Disease Prevalence in the US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72703923"/>
                  </a:ext>
                </a:extLst>
              </a:tr>
            </a:tbl>
          </a:graphicData>
        </a:graphic>
      </p:graphicFrame>
      <p:sp>
        <p:nvSpPr>
          <p:cNvPr id="5" name="TextBox 4">
            <a:extLst>
              <a:ext uri="{FF2B5EF4-FFF2-40B4-BE49-F238E27FC236}">
                <a16:creationId xmlns:a16="http://schemas.microsoft.com/office/drawing/2014/main" id="{7CBAEE6C-8B1E-5E52-5397-CEE7BBA825D2}"/>
              </a:ext>
            </a:extLst>
          </p:cNvPr>
          <p:cNvSpPr txBox="1"/>
          <p:nvPr/>
        </p:nvSpPr>
        <p:spPr>
          <a:xfrm>
            <a:off x="8602133" y="131233"/>
            <a:ext cx="3052234" cy="300567"/>
          </a:xfrm>
          <a:prstGeom prst="rect">
            <a:avLst/>
          </a:prstGeom>
          <a:solidFill>
            <a:schemeClr val="accent2"/>
          </a:solidFill>
          <a:ln>
            <a:noFill/>
          </a:ln>
        </p:spPr>
        <p:txBody>
          <a:bodyPr vert="horz" wrap="square" lIns="91440" tIns="45720" rIns="91440" bIns="45720" rtlCol="0" anchor="ctr" anchorCtr="0" compatLnSpc="1">
            <a:noAutofit/>
          </a:bodyPr>
          <a:lstStyle/>
          <a:p>
            <a:pPr algn="ctr"/>
            <a:r>
              <a:rPr lang="en-US" sz="1600" kern="0">
                <a:solidFill>
                  <a:schemeClr val="bg1"/>
                </a:solidFill>
              </a:rPr>
              <a:t>Placeholder for Analog</a:t>
            </a:r>
          </a:p>
        </p:txBody>
      </p:sp>
    </p:spTree>
    <p:extLst>
      <p:ext uri="{BB962C8B-B14F-4D97-AF65-F5344CB8AC3E}">
        <p14:creationId xmlns:p14="http://schemas.microsoft.com/office/powerpoint/2010/main" val="1826536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A5255-5114-1094-2AD6-0F01E25E18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62F74-9A2E-5880-425F-6B5B8B66AB71}"/>
              </a:ext>
            </a:extLst>
          </p:cNvPr>
          <p:cNvSpPr>
            <a:spLocks noGrp="1"/>
          </p:cNvSpPr>
          <p:nvPr>
            <p:ph type="title"/>
          </p:nvPr>
        </p:nvSpPr>
        <p:spPr/>
        <p:txBody>
          <a:bodyPr/>
          <a:lstStyle/>
          <a:p>
            <a:r>
              <a:rPr lang="en-US"/>
              <a:t>In the right-hand column, please rate the performance of Product X on a scale from 1 to 5, where 1 is negative performance, and 5 is very positive performance.</a:t>
            </a:r>
          </a:p>
        </p:txBody>
      </p:sp>
      <p:graphicFrame>
        <p:nvGraphicFramePr>
          <p:cNvPr id="6" name="Table 5">
            <a:extLst>
              <a:ext uri="{FF2B5EF4-FFF2-40B4-BE49-F238E27FC236}">
                <a16:creationId xmlns:a16="http://schemas.microsoft.com/office/drawing/2014/main" id="{F10FEF1C-5C7B-78F4-B569-7E16CE19D40A}"/>
              </a:ext>
            </a:extLst>
          </p:cNvPr>
          <p:cNvGraphicFramePr>
            <a:graphicFrameLocks noGrp="1"/>
          </p:cNvGraphicFramePr>
          <p:nvPr/>
        </p:nvGraphicFramePr>
        <p:xfrm>
          <a:off x="771525" y="1913414"/>
          <a:ext cx="10744200" cy="3861559"/>
        </p:xfrm>
        <a:graphic>
          <a:graphicData uri="http://schemas.openxmlformats.org/drawingml/2006/table">
            <a:tbl>
              <a:tblPr firstRow="1" firstCol="1" bandRow="1">
                <a:tableStyleId>{5C22544A-7EE6-4342-B048-85BDC9FD1C3A}</a:tableStyleId>
              </a:tblPr>
              <a:tblGrid>
                <a:gridCol w="5200151">
                  <a:extLst>
                    <a:ext uri="{9D8B030D-6E8A-4147-A177-3AD203B41FA5}">
                      <a16:colId xmlns:a16="http://schemas.microsoft.com/office/drawing/2014/main" val="3402675666"/>
                    </a:ext>
                  </a:extLst>
                </a:gridCol>
                <a:gridCol w="5544049">
                  <a:extLst>
                    <a:ext uri="{9D8B030D-6E8A-4147-A177-3AD203B41FA5}">
                      <a16:colId xmlns:a16="http://schemas.microsoft.com/office/drawing/2014/main" val="502563806"/>
                    </a:ext>
                  </a:extLst>
                </a:gridCol>
              </a:tblGrid>
              <a:tr h="610711">
                <a:tc>
                  <a:txBody>
                    <a:bodyPr/>
                    <a:lstStyle/>
                    <a:p>
                      <a:pPr marL="0" marR="0" indent="0">
                        <a:spcBef>
                          <a:spcPts val="1200"/>
                        </a:spcBef>
                        <a:buNone/>
                        <a:tabLst>
                          <a:tab pos="228600" algn="l"/>
                          <a:tab pos="457200" algn="l"/>
                        </a:tabLst>
                      </a:pPr>
                      <a:r>
                        <a:rPr lang="en-US" sz="1500">
                          <a:effectLst/>
                        </a:rPr>
                        <a:t>Attributes</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spcBef>
                          <a:spcPts val="1200"/>
                        </a:spcBef>
                        <a:buNone/>
                        <a:tabLst>
                          <a:tab pos="228600" algn="l"/>
                          <a:tab pos="457200" algn="l"/>
                        </a:tabLst>
                      </a:pPr>
                      <a:r>
                        <a:rPr lang="en-US" sz="1500">
                          <a:effectLst/>
                        </a:rPr>
                        <a:t>Assessment of Product X Performance (1-5 rating)</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81850113"/>
                  </a:ext>
                </a:extLst>
              </a:tr>
              <a:tr h="541808">
                <a:tc>
                  <a:txBody>
                    <a:bodyPr/>
                    <a:lstStyle/>
                    <a:p>
                      <a:pPr marL="0" marR="0" indent="0">
                        <a:spcBef>
                          <a:spcPts val="1200"/>
                        </a:spcBef>
                        <a:buNone/>
                        <a:tabLst>
                          <a:tab pos="228600" algn="l"/>
                          <a:tab pos="457200" algn="l"/>
                        </a:tabLst>
                      </a:pPr>
                      <a:r>
                        <a:rPr lang="en-US" sz="1500">
                          <a:solidFill>
                            <a:schemeClr val="tx1"/>
                          </a:solidFill>
                          <a:effectLst/>
                        </a:rPr>
                        <a:t>Efficacy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46858827"/>
                  </a:ext>
                </a:extLst>
              </a:tr>
              <a:tr h="541808">
                <a:tc>
                  <a:txBody>
                    <a:bodyPr/>
                    <a:lstStyle/>
                    <a:p>
                      <a:pPr marL="0" marR="0" indent="0">
                        <a:spcBef>
                          <a:spcPts val="1200"/>
                        </a:spcBef>
                        <a:buNone/>
                        <a:tabLst>
                          <a:tab pos="228600" algn="l"/>
                          <a:tab pos="457200" algn="l"/>
                        </a:tabLst>
                      </a:pPr>
                      <a:r>
                        <a:rPr lang="en-US" sz="1500">
                          <a:solidFill>
                            <a:schemeClr val="tx1"/>
                          </a:solidFill>
                          <a:effectLst/>
                        </a:rPr>
                        <a:t>Safety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444892"/>
                  </a:ext>
                </a:extLst>
              </a:tr>
              <a:tr h="541808">
                <a:tc>
                  <a:txBody>
                    <a:bodyPr/>
                    <a:lstStyle/>
                    <a:p>
                      <a:pPr marL="0" marR="0" indent="0">
                        <a:spcBef>
                          <a:spcPts val="1200"/>
                        </a:spcBef>
                        <a:buNone/>
                        <a:tabLst>
                          <a:tab pos="228600" algn="l"/>
                          <a:tab pos="457200" algn="l"/>
                        </a:tabLst>
                      </a:pPr>
                      <a:r>
                        <a:rPr lang="en-US" sz="1500">
                          <a:solidFill>
                            <a:schemeClr val="tx1"/>
                          </a:solidFill>
                          <a:effectLst/>
                        </a:rPr>
                        <a:t>Trial Design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45361039"/>
                  </a:ext>
                </a:extLst>
              </a:tr>
              <a:tr h="541808">
                <a:tc>
                  <a:txBody>
                    <a:bodyPr/>
                    <a:lstStyle/>
                    <a:p>
                      <a:pPr marL="0" marR="0" indent="0">
                        <a:spcBef>
                          <a:spcPts val="1200"/>
                        </a:spcBef>
                        <a:buNone/>
                        <a:tabLst>
                          <a:tab pos="228600" algn="l"/>
                          <a:tab pos="457200" algn="l"/>
                        </a:tabLst>
                      </a:pPr>
                      <a:r>
                        <a:rPr lang="en-US" sz="1500">
                          <a:solidFill>
                            <a:schemeClr val="tx1"/>
                          </a:solidFill>
                          <a:effectLst/>
                        </a:rPr>
                        <a:t>Ability to Fill an Unmet Need</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8156221"/>
                  </a:ext>
                </a:extLst>
              </a:tr>
              <a:tr h="541808">
                <a:tc>
                  <a:txBody>
                    <a:bodyPr/>
                    <a:lstStyle/>
                    <a:p>
                      <a:pPr marL="0" marR="0" indent="0">
                        <a:spcBef>
                          <a:spcPts val="1200"/>
                        </a:spcBef>
                        <a:buNone/>
                        <a:tabLst>
                          <a:tab pos="228600" algn="l"/>
                          <a:tab pos="457200" algn="l"/>
                        </a:tabLst>
                      </a:pPr>
                      <a:r>
                        <a:rPr lang="en-US" sz="1500">
                          <a:solidFill>
                            <a:schemeClr val="tx1"/>
                          </a:solidFill>
                          <a:effectLst/>
                        </a:rPr>
                        <a:t>Mechanism of Action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97518964"/>
                  </a:ext>
                </a:extLst>
              </a:tr>
              <a:tr h="541808">
                <a:tc>
                  <a:txBody>
                    <a:bodyPr/>
                    <a:lstStyle/>
                    <a:p>
                      <a:pPr marL="0" marR="0" indent="0">
                        <a:spcBef>
                          <a:spcPts val="1200"/>
                        </a:spcBef>
                        <a:buNone/>
                        <a:tabLst>
                          <a:tab pos="228600" algn="l"/>
                          <a:tab pos="457200" algn="l"/>
                        </a:tabLst>
                      </a:pPr>
                      <a:r>
                        <a:rPr lang="en-US" sz="1500">
                          <a:solidFill>
                            <a:schemeClr val="tx1"/>
                          </a:solidFill>
                          <a:effectLst/>
                        </a:rPr>
                        <a:t>Dosage and Administration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dirty="0">
                          <a:effectLst/>
                        </a:rPr>
                        <a:t> </a:t>
                      </a:r>
                      <a:endParaRPr lang="en-US" sz="15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7277049"/>
                  </a:ext>
                </a:extLst>
              </a:tr>
            </a:tbl>
          </a:graphicData>
        </a:graphic>
      </p:graphicFrame>
    </p:spTree>
    <p:extLst>
      <p:ext uri="{BB962C8B-B14F-4D97-AF65-F5344CB8AC3E}">
        <p14:creationId xmlns:p14="http://schemas.microsoft.com/office/powerpoint/2010/main" val="5856069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2876-9255-5A03-AD7F-D7CAFC9C091B}"/>
              </a:ext>
            </a:extLst>
          </p:cNvPr>
          <p:cNvSpPr>
            <a:spLocks noGrp="1"/>
          </p:cNvSpPr>
          <p:nvPr>
            <p:ph type="title"/>
          </p:nvPr>
        </p:nvSpPr>
        <p:spPr/>
        <p:txBody>
          <a:bodyPr/>
          <a:lstStyle/>
          <a:p>
            <a:r>
              <a:rPr lang="en-US"/>
              <a:t>At what net price would you consider Product X to be acceptable, expensive, and prohibitively expensive:</a:t>
            </a:r>
          </a:p>
        </p:txBody>
      </p:sp>
      <p:graphicFrame>
        <p:nvGraphicFramePr>
          <p:cNvPr id="5" name="Table 4">
            <a:extLst>
              <a:ext uri="{FF2B5EF4-FFF2-40B4-BE49-F238E27FC236}">
                <a16:creationId xmlns:a16="http://schemas.microsoft.com/office/drawing/2014/main" id="{885E1F12-8035-2D4E-70DD-ED6F299606CB}"/>
              </a:ext>
            </a:extLst>
          </p:cNvPr>
          <p:cNvGraphicFramePr>
            <a:graphicFrameLocks noGrp="1"/>
          </p:cNvGraphicFramePr>
          <p:nvPr>
            <p:extLst>
              <p:ext uri="{D42A27DB-BD31-4B8C-83A1-F6EECF244321}">
                <p14:modId xmlns:p14="http://schemas.microsoft.com/office/powerpoint/2010/main" val="2192722929"/>
              </p:ext>
            </p:extLst>
          </p:nvPr>
        </p:nvGraphicFramePr>
        <p:xfrm>
          <a:off x="609601" y="1193210"/>
          <a:ext cx="10972800" cy="4863978"/>
        </p:xfrm>
        <a:graphic>
          <a:graphicData uri="http://schemas.openxmlformats.org/drawingml/2006/table">
            <a:tbl>
              <a:tblPr firstRow="1" bandRow="1">
                <a:tableStyleId>{5C22544A-7EE6-4342-B048-85BDC9FD1C3A}</a:tableStyleId>
              </a:tblPr>
              <a:tblGrid>
                <a:gridCol w="6274278">
                  <a:extLst>
                    <a:ext uri="{9D8B030D-6E8A-4147-A177-3AD203B41FA5}">
                      <a16:colId xmlns:a16="http://schemas.microsoft.com/office/drawing/2014/main" val="1132456283"/>
                    </a:ext>
                  </a:extLst>
                </a:gridCol>
                <a:gridCol w="4698522">
                  <a:extLst>
                    <a:ext uri="{9D8B030D-6E8A-4147-A177-3AD203B41FA5}">
                      <a16:colId xmlns:a16="http://schemas.microsoft.com/office/drawing/2014/main" val="3940190134"/>
                    </a:ext>
                  </a:extLst>
                </a:gridCol>
              </a:tblGrid>
              <a:tr h="521316">
                <a:tc>
                  <a:txBody>
                    <a:bodyPr/>
                    <a:lstStyle/>
                    <a:p>
                      <a:r>
                        <a:rPr lang="en-US" sz="1500"/>
                        <a:t>What net price would be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500"/>
                        <a:t>Net price per patient </a:t>
                      </a:r>
                    </a:p>
                    <a:p>
                      <a:r>
                        <a:rPr lang="en-US" sz="1500"/>
                        <a:t>(per year treatment course)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4395772"/>
                  </a:ext>
                </a:extLst>
              </a:tr>
              <a:tr h="1708758">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Acceptable:</a:t>
                      </a:r>
                      <a:r>
                        <a:rPr lang="en-US" sz="1500">
                          <a:effectLst/>
                          <a:latin typeface="Arial" panose="020B0604020202020204" pitchFamily="34" charset="0"/>
                          <a:ea typeface="Arial" panose="020B0604020202020204" pitchFamily="34" charset="0"/>
                          <a:cs typeface="Arial" panose="020B0604020202020204" pitchFamily="34" charset="0"/>
                        </a:rPr>
                        <a:t> Product X’s price is in-line with its value and there would be minimal utilization management restrictions (i.e., simple PA)</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endParaRPr lang="en-US" sz="1600" i="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97833197"/>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Expensive:</a:t>
                      </a:r>
                      <a:r>
                        <a:rPr lang="en-US" sz="1500">
                          <a:effectLst/>
                          <a:latin typeface="Arial" panose="020B0604020202020204" pitchFamily="34" charset="0"/>
                          <a:ea typeface="Arial" panose="020B0604020202020204" pitchFamily="34" charset="0"/>
                          <a:cs typeface="Arial" panose="020B0604020202020204" pitchFamily="34" charset="0"/>
                        </a:rPr>
                        <a:t> Management restrictions on Product X would increase significantly based on price</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9089060"/>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Prohibitively Expensive:</a:t>
                      </a:r>
                      <a:r>
                        <a:rPr lang="en-US" sz="1500">
                          <a:effectLst/>
                          <a:latin typeface="Arial" panose="020B0604020202020204" pitchFamily="34" charset="0"/>
                          <a:ea typeface="Arial" panose="020B0604020202020204" pitchFamily="34" charset="0"/>
                          <a:cs typeface="Arial" panose="020B0604020202020204" pitchFamily="34" charset="0"/>
                        </a:rPr>
                        <a:t> Product X will not be covered</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endParaRPr lang="en-US" sz="16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6623017"/>
                  </a:ext>
                </a:extLst>
              </a:tr>
            </a:tbl>
          </a:graphicData>
        </a:graphic>
      </p:graphicFrame>
    </p:spTree>
    <p:extLst>
      <p:ext uri="{BB962C8B-B14F-4D97-AF65-F5344CB8AC3E}">
        <p14:creationId xmlns:p14="http://schemas.microsoft.com/office/powerpoint/2010/main" val="15793232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0A00B-69F0-5C6E-F31E-B87D5C3AD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8318A-5228-37FB-7F42-C1B5EB67FB15}"/>
              </a:ext>
            </a:extLst>
          </p:cNvPr>
          <p:cNvSpPr>
            <a:spLocks noGrp="1"/>
          </p:cNvSpPr>
          <p:nvPr>
            <p:ph type="title"/>
          </p:nvPr>
        </p:nvSpPr>
        <p:spPr/>
        <p:txBody>
          <a:bodyPr/>
          <a:lstStyle/>
          <a:p>
            <a:r>
              <a:rPr lang="en-US"/>
              <a:t>Product X Pricing </a:t>
            </a:r>
          </a:p>
        </p:txBody>
      </p:sp>
      <p:graphicFrame>
        <p:nvGraphicFramePr>
          <p:cNvPr id="3" name="Table 2">
            <a:extLst>
              <a:ext uri="{FF2B5EF4-FFF2-40B4-BE49-F238E27FC236}">
                <a16:creationId xmlns:a16="http://schemas.microsoft.com/office/drawing/2014/main" id="{48ED4653-48D8-F610-5D53-9178AD3AD2B5}"/>
              </a:ext>
            </a:extLst>
          </p:cNvPr>
          <p:cNvGraphicFramePr>
            <a:graphicFrameLocks noGrp="1"/>
          </p:cNvGraphicFramePr>
          <p:nvPr>
            <p:extLst>
              <p:ext uri="{D42A27DB-BD31-4B8C-83A1-F6EECF244321}">
                <p14:modId xmlns:p14="http://schemas.microsoft.com/office/powerpoint/2010/main" val="979321865"/>
              </p:ext>
            </p:extLst>
          </p:nvPr>
        </p:nvGraphicFramePr>
        <p:xfrm>
          <a:off x="609599" y="1193210"/>
          <a:ext cx="10972801" cy="4566069"/>
        </p:xfrm>
        <a:graphic>
          <a:graphicData uri="http://schemas.openxmlformats.org/drawingml/2006/table">
            <a:tbl>
              <a:tblPr firstRow="1" firstCol="1" bandRow="1">
                <a:tableStyleId>{5C22544A-7EE6-4342-B048-85BDC9FD1C3A}</a:tableStyleId>
              </a:tblPr>
              <a:tblGrid>
                <a:gridCol w="2087397">
                  <a:extLst>
                    <a:ext uri="{9D8B030D-6E8A-4147-A177-3AD203B41FA5}">
                      <a16:colId xmlns:a16="http://schemas.microsoft.com/office/drawing/2014/main" val="940867795"/>
                    </a:ext>
                  </a:extLst>
                </a:gridCol>
                <a:gridCol w="4427703">
                  <a:extLst>
                    <a:ext uri="{9D8B030D-6E8A-4147-A177-3AD203B41FA5}">
                      <a16:colId xmlns:a16="http://schemas.microsoft.com/office/drawing/2014/main" val="1708781546"/>
                    </a:ext>
                  </a:extLst>
                </a:gridCol>
                <a:gridCol w="4457701">
                  <a:extLst>
                    <a:ext uri="{9D8B030D-6E8A-4147-A177-3AD203B41FA5}">
                      <a16:colId xmlns:a16="http://schemas.microsoft.com/office/drawing/2014/main" val="3135210187"/>
                    </a:ext>
                  </a:extLst>
                </a:gridCol>
              </a:tblGrid>
              <a:tr h="725589">
                <a:tc>
                  <a:txBody>
                    <a:bodyPr/>
                    <a:lstStyle/>
                    <a:p>
                      <a:pPr marL="0" marR="0" algn="ctr">
                        <a:spcBef>
                          <a:spcPts val="1200"/>
                        </a:spcBef>
                        <a:buNone/>
                      </a:pPr>
                      <a:r>
                        <a:rPr lang="en-US" sz="1400">
                          <a:effectLst/>
                        </a:rPr>
                        <a:t>Net Price Per Year</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spcBef>
                          <a:spcPts val="1200"/>
                        </a:spcBef>
                        <a:buNone/>
                      </a:pPr>
                      <a:r>
                        <a:rPr lang="en-US" sz="1400">
                          <a:effectLst/>
                        </a:rPr>
                        <a:t>Coverage and Utilization Management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buNone/>
                      </a:pPr>
                      <a:r>
                        <a:rPr lang="en-US" sz="1400">
                          <a:effectLst/>
                        </a:rPr>
                        <a:t>Re-authorization process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38967664"/>
                  </a:ext>
                </a:extLst>
              </a:tr>
              <a:tr h="640080">
                <a:tc>
                  <a:txBody>
                    <a:bodyPr/>
                    <a:lstStyle/>
                    <a:p>
                      <a:pPr marL="0" marR="0">
                        <a:spcBef>
                          <a:spcPts val="1200"/>
                        </a:spcBef>
                        <a:buNone/>
                      </a:pPr>
                      <a:r>
                        <a:rPr lang="en-US" sz="1500" b="1">
                          <a:solidFill>
                            <a:schemeClr val="dk1"/>
                          </a:solidFill>
                          <a:effectLst/>
                          <a:latin typeface="Arial" panose="020B0604020202020204" pitchFamily="34" charset="0"/>
                          <a:cs typeface="Arial" panose="020B0604020202020204" pitchFamily="34" charset="0"/>
                        </a:rPr>
                        <a:t>$150K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90260617"/>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2934205"/>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751225"/>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$300K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40627078"/>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$400K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7455629"/>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$500K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dirty="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1877577"/>
                  </a:ext>
                </a:extLst>
              </a:tr>
            </a:tbl>
          </a:graphicData>
        </a:graphic>
      </p:graphicFrame>
    </p:spTree>
    <p:extLst>
      <p:ext uri="{BB962C8B-B14F-4D97-AF65-F5344CB8AC3E}">
        <p14:creationId xmlns:p14="http://schemas.microsoft.com/office/powerpoint/2010/main" val="3260911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771CE-5D2C-06B9-BCEA-AC81CAEBE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FF0C5-3686-545B-14E4-89ABBE5492E1}"/>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0C014BAE-3F44-E1E9-6FBD-B55F5A37E932}"/>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F4AD4D98-1FFC-B721-9219-08F7AFEF667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16152D3-19EA-8F7B-D078-245F8347BA5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89BFB9A-0EBD-9AAD-51FB-68B0C2EB1568}"/>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62B28FE-36ED-58B3-D4CD-8374B78D35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 </a:t>
            </a:r>
            <a:r>
              <a:rPr lang="en-US" altLang="zh-CN" sz="700" dirty="0">
                <a:solidFill>
                  <a:srgbClr val="3F4344"/>
                </a:solidFill>
                <a:latin typeface="Arial"/>
              </a:rPr>
              <a:t>Many studies mentioned it, see e.g., </a:t>
            </a:r>
            <a:r>
              <a:rPr lang="en-US" altLang="zh-CN" sz="700" dirty="0" err="1">
                <a:solidFill>
                  <a:srgbClr val="3F4344"/>
                </a:solidFill>
                <a:latin typeface="Arial"/>
              </a:rPr>
              <a:t>Iazzolino</a:t>
            </a:r>
            <a:r>
              <a:rPr lang="en-US" altLang="zh-CN" sz="700" dirty="0">
                <a:solidFill>
                  <a:srgbClr val="3F4344"/>
                </a:solidFill>
                <a:latin typeface="Arial"/>
              </a:rPr>
              <a:t> et al. “Clinical Determinants of Disease Progression in ALS” (2021) — mean early slope ~1 point/month.</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951EA9AF-821A-0F75-813A-A91DB38CA813}"/>
              </a:ext>
            </a:extLst>
          </p:cNvPr>
          <p:cNvGraphicFramePr>
            <a:graphicFrameLocks/>
          </p:cNvGraphicFramePr>
          <p:nvPr>
            <p:extLst>
              <p:ext uri="{D42A27DB-BD31-4B8C-83A1-F6EECF244321}">
                <p14:modId xmlns:p14="http://schemas.microsoft.com/office/powerpoint/2010/main" val="1449990707"/>
              </p:ext>
            </p:extLst>
          </p:nvPr>
        </p:nvGraphicFramePr>
        <p:xfrm>
          <a:off x="603533" y="1710520"/>
          <a:ext cx="6164633" cy="4263576"/>
        </p:xfrm>
        <a:graphic>
          <a:graphicData uri="http://schemas.openxmlformats.org/drawingml/2006/table">
            <a:tbl>
              <a:tblPr/>
              <a:tblGrid>
                <a:gridCol w="1397887">
                  <a:extLst>
                    <a:ext uri="{9D8B030D-6E8A-4147-A177-3AD203B41FA5}">
                      <a16:colId xmlns:a16="http://schemas.microsoft.com/office/drawing/2014/main" val="3229594692"/>
                    </a:ext>
                  </a:extLst>
                </a:gridCol>
                <a:gridCol w="4766746">
                  <a:extLst>
                    <a:ext uri="{9D8B030D-6E8A-4147-A177-3AD203B41FA5}">
                      <a16:colId xmlns:a16="http://schemas.microsoft.com/office/drawing/2014/main" val="398111807"/>
                    </a:ext>
                  </a:extLst>
                </a:gridCol>
              </a:tblGrid>
              <a:tr h="23000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355116">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355116">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1" dirty="0">
                          <a:solidFill>
                            <a:srgbClr val="5E6968"/>
                          </a:solidFill>
                        </a:rPr>
                        <a:t>Bulbar</a:t>
                      </a:r>
                      <a:r>
                        <a:rPr lang="en-US" sz="1200" b="1" dirty="0"/>
                        <a:t>, </a:t>
                      </a:r>
                      <a:r>
                        <a:rPr lang="en-US" sz="1200" b="1" dirty="0">
                          <a:solidFill>
                            <a:srgbClr val="DC8033"/>
                          </a:solidFill>
                        </a:rPr>
                        <a:t>Fine motor</a:t>
                      </a:r>
                      <a:r>
                        <a:rPr lang="en-US" sz="1200" b="1" dirty="0"/>
                        <a:t>, </a:t>
                      </a:r>
                      <a:r>
                        <a:rPr lang="en-US" sz="1200" b="1" dirty="0">
                          <a:solidFill>
                            <a:srgbClr val="70A4B6"/>
                          </a:solidFill>
                        </a:rPr>
                        <a:t>Gross motor</a:t>
                      </a:r>
                      <a:r>
                        <a:rPr lang="en-US" sz="1200" b="1" dirty="0"/>
                        <a:t>, </a:t>
                      </a:r>
                      <a:r>
                        <a:rPr lang="en-US" sz="1200" b="1" dirty="0">
                          <a:solidFill>
                            <a:srgbClr val="DAC67C"/>
                          </a:solidFill>
                        </a:rPr>
                        <a:t>Respiratory</a:t>
                      </a:r>
                      <a:endParaRPr lang="en-US" sz="1200" b="1"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46000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46000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184003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graphicFrame>
        <p:nvGraphicFramePr>
          <p:cNvPr id="4" name="Table 15">
            <a:extLst>
              <a:ext uri="{FF2B5EF4-FFF2-40B4-BE49-F238E27FC236}">
                <a16:creationId xmlns:a16="http://schemas.microsoft.com/office/drawing/2014/main" id="{2BE4474F-47B1-1B9D-C938-4038A0312E65}"/>
              </a:ext>
            </a:extLst>
          </p:cNvPr>
          <p:cNvGraphicFramePr>
            <a:graphicFrameLocks noGrp="1"/>
          </p:cNvGraphicFramePr>
          <p:nvPr>
            <p:extLst>
              <p:ext uri="{D42A27DB-BD31-4B8C-83A1-F6EECF244321}">
                <p14:modId xmlns:p14="http://schemas.microsoft.com/office/powerpoint/2010/main" val="1355222104"/>
              </p:ext>
            </p:extLst>
          </p:nvPr>
        </p:nvGraphicFramePr>
        <p:xfrm>
          <a:off x="6928011" y="5034082"/>
          <a:ext cx="4656813" cy="912228"/>
        </p:xfrm>
        <a:graphic>
          <a:graphicData uri="http://schemas.openxmlformats.org/drawingml/2006/table">
            <a:tbl>
              <a:tblPr firstRow="1" bandRow="1"/>
              <a:tblGrid>
                <a:gridCol w="1552271">
                  <a:extLst>
                    <a:ext uri="{9D8B030D-6E8A-4147-A177-3AD203B41FA5}">
                      <a16:colId xmlns:a16="http://schemas.microsoft.com/office/drawing/2014/main" val="3497840139"/>
                    </a:ext>
                  </a:extLst>
                </a:gridCol>
                <a:gridCol w="1552271">
                  <a:extLst>
                    <a:ext uri="{9D8B030D-6E8A-4147-A177-3AD203B41FA5}">
                      <a16:colId xmlns:a16="http://schemas.microsoft.com/office/drawing/2014/main" val="1869709511"/>
                    </a:ext>
                  </a:extLst>
                </a:gridCol>
                <a:gridCol w="1552271">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Early-S</a:t>
                      </a:r>
                      <a:r>
                        <a:rPr lang="en-US" altLang="zh-CN" sz="1100" dirty="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326574">
                <a:tc>
                  <a:txBody>
                    <a:bodyPr/>
                    <a:lstStyle/>
                    <a:p>
                      <a:pPr algn="ctr"/>
                      <a:r>
                        <a:rPr lang="en-US" sz="1050" dirty="0"/>
                        <a:t>ALSFRS-R &gt;30 </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20–30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&lt;20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32657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dirty="0"/>
                        <a:t>SVC ≥70%</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50–70%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&lt;50%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bl>
          </a:graphicData>
        </a:graphic>
      </p:graphicFrame>
      <p:sp>
        <p:nvSpPr>
          <p:cNvPr id="5" name="Freeform: Shape 4">
            <a:extLst>
              <a:ext uri="{FF2B5EF4-FFF2-40B4-BE49-F238E27FC236}">
                <a16:creationId xmlns:a16="http://schemas.microsoft.com/office/drawing/2014/main" id="{DF6920AE-D385-C776-F153-B2BE3A0C2B42}"/>
              </a:ext>
            </a:extLst>
          </p:cNvPr>
          <p:cNvSpPr/>
          <p:nvPr/>
        </p:nvSpPr>
        <p:spPr>
          <a:xfrm>
            <a:off x="6928010" y="2342081"/>
            <a:ext cx="4656813" cy="2586928"/>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25EDEEF-6511-5CE1-CC95-A02BA169BB79}"/>
              </a:ext>
            </a:extLst>
          </p:cNvPr>
          <p:cNvSpPr txBox="1"/>
          <p:nvPr/>
        </p:nvSpPr>
        <p:spPr>
          <a:xfrm>
            <a:off x="10520127" y="1855901"/>
            <a:ext cx="1345390"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rgbClr val="C00000"/>
                </a:solidFill>
              </a:rPr>
              <a:t>Symptom Severity</a:t>
            </a:r>
          </a:p>
        </p:txBody>
      </p:sp>
      <p:sp>
        <p:nvSpPr>
          <p:cNvPr id="8" name="Freeform: Shape 7">
            <a:extLst>
              <a:ext uri="{FF2B5EF4-FFF2-40B4-BE49-F238E27FC236}">
                <a16:creationId xmlns:a16="http://schemas.microsoft.com/office/drawing/2014/main" id="{ED316DEA-B607-E705-AF7A-29AF5DB7A9A0}"/>
              </a:ext>
            </a:extLst>
          </p:cNvPr>
          <p:cNvSpPr/>
          <p:nvPr/>
        </p:nvSpPr>
        <p:spPr>
          <a:xfrm>
            <a:off x="6958858" y="2305318"/>
            <a:ext cx="4565640" cy="2623691"/>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02D6F9-1EA6-8F3B-1532-B283BE7BB3EA}"/>
              </a:ext>
            </a:extLst>
          </p:cNvPr>
          <p:cNvSpPr txBox="1"/>
          <p:nvPr/>
        </p:nvSpPr>
        <p:spPr>
          <a:xfrm>
            <a:off x="6809851" y="1855901"/>
            <a:ext cx="954547"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chemeClr val="tx2"/>
                </a:solidFill>
              </a:rPr>
              <a:t>ALSFRS-R</a:t>
            </a:r>
          </a:p>
        </p:txBody>
      </p:sp>
    </p:spTree>
    <p:extLst>
      <p:ext uri="{BB962C8B-B14F-4D97-AF65-F5344CB8AC3E}">
        <p14:creationId xmlns:p14="http://schemas.microsoft.com/office/powerpoint/2010/main" val="3531033049"/>
      </p:ext>
    </p:extLst>
  </p:cSld>
  <p:clrMapOvr>
    <a:masterClrMapping/>
  </p:clrMapOvr>
  <p:transition>
    <p:fade/>
  </p:transition>
</p:sld>
</file>

<file path=ppt/theme/theme1.xml><?xml version="1.0" encoding="utf-8"?>
<a:theme xmlns:a="http://schemas.openxmlformats.org/drawingml/2006/main" name="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Presentation1" id="{FA7E4360-A718-9B4C-88AE-B92F7D9D82E6}" vid="{EE118C26-551E-B84B-B84A-448E4713D92E}"/>
    </a:ext>
  </a:extLst>
</a:theme>
</file>

<file path=ppt/theme/theme2.xml><?xml version="1.0" encoding="utf-8"?>
<a:theme xmlns:a="http://schemas.openxmlformats.org/drawingml/2006/main" name="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3.xml><?xml version="1.0" encoding="utf-8"?>
<a:theme xmlns:a="http://schemas.openxmlformats.org/drawingml/2006/main" name="1_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4.xml><?xml version="1.0" encoding="utf-8"?>
<a:theme xmlns:a="http://schemas.openxmlformats.org/drawingml/2006/main" name="1_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EVERSANA-sm" id="{987E1816-01C4-6E4E-BA14-F6D272A95F24}" vid="{CFADC8FB-9313-EB44-87B1-AEE3CE90C4B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2.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3.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Product_x0020_Type xmlns="e5d7288e-fd47-4b8f-bda7-84d5b168c232" xsi:nil="true"/>
    <LikesCount xmlns="http://schemas.microsoft.com/sharepoint/v3" xsi:nil="true"/>
    <lcf76f155ced4ddcb4097134ff3c332f xmlns="e5d7288e-fd47-4b8f-bda7-84d5b168c232">
      <Terms xmlns="http://schemas.microsoft.com/office/infopath/2007/PartnerControls"/>
    </lcf76f155ced4ddcb4097134ff3c332f>
    <Year xmlns="e5d7288e-fd47-4b8f-bda7-84d5b168c232" xsi:nil="true"/>
    <Owner xmlns="e5d7288e-fd47-4b8f-bda7-84d5b168c232">
      <UserInfo>
        <DisplayName/>
        <AccountId xsi:nil="true"/>
        <AccountType/>
      </UserInfo>
    </Owner>
    <Key_x0020_Element xmlns="e5d7288e-fd47-4b8f-bda7-84d5b168c232" xsi:nil="true"/>
    <Ratings xmlns="http://schemas.microsoft.com/sharepoint/v3" xsi:nil="true"/>
    <LikedBy xmlns="http://schemas.microsoft.com/sharepoint/v3">
      <UserInfo>
        <DisplayName/>
        <AccountId xsi:nil="true"/>
        <AccountType/>
      </UserInfo>
    </LikedBy>
    <TaxCatchAll xmlns="c40748d8-3082-4089-99b4-09272b415e1f" xsi:nil="true"/>
    <Project_x0020_Type xmlns="e5d7288e-fd47-4b8f-bda7-84d5b168c232" xsi:nil="true"/>
    <Therapeutic_x0020_Area xmlns="e5d7288e-fd47-4b8f-bda7-84d5b168c232" xsi:nil="true"/>
    <ContentType0 xmlns="e5d7288e-fd47-4b8f-bda7-84d5b168c232" xsi:nil="true"/>
    <RatedBy xmlns="http://schemas.microsoft.com/sharepoint/v3">
      <UserInfo>
        <DisplayName/>
        <AccountId xsi:nil="true"/>
        <AccountType/>
      </UserInfo>
    </RatedBy>
  </documentManagement>
</p:properties>
</file>

<file path=customXml/item6.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7.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8.xml><?xml version="1.0" encoding="utf-8"?>
<ct:contentTypeSchema xmlns:ct="http://schemas.microsoft.com/office/2006/metadata/contentType" xmlns:ma="http://schemas.microsoft.com/office/2006/metadata/properties/metaAttributes" ct:_="" ma:_="" ma:contentTypeName="Document" ma:contentTypeID="0x010100D1838234E92C044C95FB2BB4708D77A8" ma:contentTypeVersion="37" ma:contentTypeDescription="Create a new document." ma:contentTypeScope="" ma:versionID="6c305a417a7e56e0ef39f9e13041dc23">
  <xsd:schema xmlns:xsd="http://www.w3.org/2001/XMLSchema" xmlns:xs="http://www.w3.org/2001/XMLSchema" xmlns:p="http://schemas.microsoft.com/office/2006/metadata/properties" xmlns:ns1="http://schemas.microsoft.com/sharepoint/v3" xmlns:ns2="e5d7288e-fd47-4b8f-bda7-84d5b168c232" xmlns:ns3="c40748d8-3082-4089-99b4-09272b415e1f" targetNamespace="http://schemas.microsoft.com/office/2006/metadata/properties" ma:root="true" ma:fieldsID="0205e5e03b8e319a938861a76b0fd805" ns1:_="" ns2:_="" ns3:_="">
    <xsd:import namespace="http://schemas.microsoft.com/sharepoint/v3"/>
    <xsd:import namespace="e5d7288e-fd47-4b8f-bda7-84d5b168c232"/>
    <xsd:import namespace="c40748d8-3082-4089-99b4-09272b415e1f"/>
    <xsd:element name="properties">
      <xsd:complexType>
        <xsd:sequence>
          <xsd:element name="documentManagement">
            <xsd:complexType>
              <xsd:all>
                <xsd:element ref="ns2:Project_x0020_Type" minOccurs="0"/>
                <xsd:element ref="ns2:Therapeutic_x0020_Area" minOccurs="0"/>
                <xsd:element ref="ns2:Product_x0020_Type" minOccurs="0"/>
                <xsd:element ref="ns2:ContentType0" minOccurs="0"/>
                <xsd:element ref="ns2:Owner" minOccurs="0"/>
                <xsd:element ref="ns2:Year" minOccurs="0"/>
                <xsd:element ref="ns1:AverageRating" minOccurs="0"/>
                <xsd:element ref="ns1:RatingCount" minOccurs="0"/>
                <xsd:element ref="ns1:LikesCount" minOccurs="0"/>
                <xsd:element ref="ns3:SharedWithUsers" minOccurs="0"/>
                <xsd:element ref="ns3:SharedWithDetails"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RatedBy" minOccurs="0"/>
                <xsd:element ref="ns1:Ratings" minOccurs="0"/>
                <xsd:element ref="ns1:LikedBy" minOccurs="0"/>
                <xsd:element ref="ns2:MediaLengthInSeconds" minOccurs="0"/>
                <xsd:element ref="ns2:MediaServiceLocation" minOccurs="0"/>
                <xsd:element ref="ns2:Key_x0020_Element"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8" nillable="true" ma:displayName="Rating (0-5)" ma:decimals="2" ma:description="Average value of all the ratings that have been submitted" ma:internalName="AverageRating" ma:readOnly="true">
      <xsd:simpleType>
        <xsd:restriction base="dms:Number"/>
      </xsd:simpleType>
    </xsd:element>
    <xsd:element name="RatingCount" ma:index="9" nillable="true" ma:displayName="Number of Ratings" ma:decimals="0" ma:description="Number of ratings submitted" ma:internalName="RatingCount" ma:readOnly="true">
      <xsd:simpleType>
        <xsd:restriction base="dms:Number"/>
      </xsd:simpleType>
    </xsd:element>
    <xsd:element name="LikesCount" ma:index="10" nillable="true" ma:displayName="Number of Likes" ma:internalName="LikesCount">
      <xsd:simpleType>
        <xsd:restriction base="dms:Unknown"/>
      </xsd:simpleType>
    </xsd:element>
    <xsd:element name="RatedBy" ma:index="24"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5" nillable="true" ma:displayName="User ratings" ma:description="User ratings for the item" ma:hidden="true" ma:internalName="Ratings">
      <xsd:simpleType>
        <xsd:restriction base="dms:Note"/>
      </xsd:simpleType>
    </xsd:element>
    <xsd:element name="LikedBy" ma:index="26"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5d7288e-fd47-4b8f-bda7-84d5b168c232" elementFormDefault="qualified">
    <xsd:import namespace="http://schemas.microsoft.com/office/2006/documentManagement/types"/>
    <xsd:import namespace="http://schemas.microsoft.com/office/infopath/2007/PartnerControls"/>
    <xsd:element name="Project_x0020_Type" ma:index="2" nillable="true" ma:displayName="Project Type" ma:description="" ma:list="{02cdf206-7014-47bb-9aba-48baa044ef50}" ma:internalName="Project_x0020_Typ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Therapeutic_x0020_Area" ma:index="3" nillable="true" ma:displayName="Therapeutic Area" ma:description="" ma:list="{f470a603-1804-4f18-bd66-36054becb5f1}" ma:internalName="Therapeutic_x0020_Area"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Product_x0020_Type" ma:index="4" nillable="true" ma:displayName="Product Type" ma:list="{d1cde823-08b7-4ac7-9131-2edfa5061b96}" ma:internalName="Product_x0020_Type" ma:showField="Title">
      <xsd:complexType>
        <xsd:complexContent>
          <xsd:extension base="dms:MultiChoiceLookup">
            <xsd:sequence>
              <xsd:element name="Value" type="dms:Lookup" maxOccurs="unbounded" minOccurs="0" nillable="true"/>
            </xsd:sequence>
          </xsd:extension>
        </xsd:complexContent>
      </xsd:complexType>
    </xsd:element>
    <xsd:element name="ContentType0" ma:index="5" nillable="true" ma:displayName="Content Type" ma:description="" ma:list="{dfbbf692-66cd-435b-b6d3-972a2e9833b8}" ma:internalName="ContentType0" ma:readOnly="fals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Owner" ma:index="6" nillable="true" ma:displayName="Owner" ma:format="Dropdown" ma:list="UserInfo" ma:SearchPeopleOnly="false" ma:SharePointGroup="0" ma:internalName="Owner" ma:readOnly="false"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Year" ma:index="7" nillable="true" ma:displayName="Year" ma:decimals="0" ma:description="" ma:internalName="Year" ma:percentage="FALSE">
      <xsd:simpleType>
        <xsd:restriction base="dms:Number"/>
      </xsd:simpleType>
    </xsd:element>
    <xsd:element name="MediaServiceMetadata" ma:index="15" nillable="true" ma:displayName="MediaServiceMetadata" ma:hidden="true" ma:internalName="MediaServiceMetadata" ma:readOnly="true">
      <xsd:simpleType>
        <xsd:restriction base="dms:Note"/>
      </xsd:simpleType>
    </xsd:element>
    <xsd:element name="MediaServiceFastMetadata" ma:index="16" nillable="true" ma:displayName="MediaServiceFastMetadata"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MediaServiceLocation" ma:index="28" nillable="true" ma:displayName="Location" ma:internalName="MediaServiceLocation" ma:readOnly="true">
      <xsd:simpleType>
        <xsd:restriction base="dms:Text"/>
      </xsd:simpleType>
    </xsd:element>
    <xsd:element name="Key_x0020_Element" ma:index="33" nillable="true" ma:displayName="Key Element" ma:list="{b98aa381-62b7-4aa6-8aea-59f8a42c83ad}" ma:internalName="Key_x0020_Element" ma:readOnly="false" ma:showField="Title">
      <xsd:complexType>
        <xsd:complexContent>
          <xsd:extension base="dms:MultiChoiceLookup">
            <xsd:sequence>
              <xsd:element name="Value" type="dms:Lookup" maxOccurs="unbounded" minOccurs="0" nillable="true"/>
            </xsd:sequence>
          </xsd:extension>
        </xsd:complexContent>
      </xsd:complexType>
    </xsd:element>
    <xsd:element name="lcf76f155ced4ddcb4097134ff3c332f" ma:index="35" nillable="true" ma:taxonomy="true" ma:internalName="lcf76f155ced4ddcb4097134ff3c332f" ma:taxonomyFieldName="MediaServiceImageTags" ma:displayName="Image Tags" ma:readOnly="false" ma:fieldId="{5cf76f15-5ced-4ddc-b409-7134ff3c332f}" ma:taxonomyMulti="true" ma:sspId="f2af4010-5c2f-430e-9a89-2381fc4d542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8" nillable="true" ma:displayName="MediaServiceSearchProperties" ma:hidden="true" ma:internalName="MediaServiceSearchProperties" ma:readOnly="true">
      <xsd:simpleType>
        <xsd:restriction base="dms:Note"/>
      </xsd:simpleType>
    </xsd:element>
    <xsd:element name="MediaServiceBillingMetadata" ma:index="3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0748d8-3082-4089-99b4-09272b415e1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36" nillable="true" ma:displayName="Taxonomy Catch All Column" ma:hidden="true" ma:list="{eaa9f468-7245-4dec-b934-a175eca6f57f}" ma:internalName="TaxCatchAll" ma:showField="CatchAllData" ma:web="c40748d8-3082-4089-99b4-09272b415e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8EBE55-4A88-470E-AC4B-01BAAA058480}">
  <ds:schemaRefs>
    <ds:schemaRef ds:uri="http://www.plsfix.com/xml"/>
  </ds:schemaRefs>
</ds:datastoreItem>
</file>

<file path=customXml/itemProps2.xml><?xml version="1.0" encoding="utf-8"?>
<ds:datastoreItem xmlns:ds="http://schemas.openxmlformats.org/officeDocument/2006/customXml" ds:itemID="{6BAEEEAF-65D6-48D5-BF66-14B0624A1761}">
  <ds:schemaRefs>
    <ds:schemaRef ds:uri="http://www.plsfix.com/xml"/>
  </ds:schemaRefs>
</ds:datastoreItem>
</file>

<file path=customXml/itemProps3.xml><?xml version="1.0" encoding="utf-8"?>
<ds:datastoreItem xmlns:ds="http://schemas.openxmlformats.org/officeDocument/2006/customXml" ds:itemID="{FB92A09D-3688-48F1-A419-17E6D29E3A90}">
  <ds:schemaRefs>
    <ds:schemaRef ds:uri="http://www.plsfix.com/xml"/>
  </ds:schemaRefs>
</ds:datastoreItem>
</file>

<file path=customXml/itemProps4.xml><?xml version="1.0" encoding="utf-8"?>
<ds:datastoreItem xmlns:ds="http://schemas.openxmlformats.org/officeDocument/2006/customXml" ds:itemID="{483126F8-AECC-40A2-ACE8-5D27773B1881}">
  <ds:schemaRefs>
    <ds:schemaRef ds:uri="http://schemas.microsoft.com/sharepoint/v3/contenttype/forms"/>
  </ds:schemaRefs>
</ds:datastoreItem>
</file>

<file path=customXml/itemProps5.xml><?xml version="1.0" encoding="utf-8"?>
<ds:datastoreItem xmlns:ds="http://schemas.openxmlformats.org/officeDocument/2006/customXml" ds:itemID="{DA4D3105-485B-4D40-ACB3-E011B96F37AB}">
  <ds:schemaRefs>
    <ds:schemaRef ds:uri="http://www.w3.org/XML/1998/namespace"/>
    <ds:schemaRef ds:uri="e5d7288e-fd47-4b8f-bda7-84d5b168c232"/>
    <ds:schemaRef ds:uri="http://purl.org/dc/elements/1.1/"/>
    <ds:schemaRef ds:uri="c40748d8-3082-4089-99b4-09272b415e1f"/>
    <ds:schemaRef ds:uri="http://schemas.microsoft.com/sharepoint/v3"/>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dcmitype/"/>
  </ds:schemaRefs>
</ds:datastoreItem>
</file>

<file path=customXml/itemProps6.xml><?xml version="1.0" encoding="utf-8"?>
<ds:datastoreItem xmlns:ds="http://schemas.openxmlformats.org/officeDocument/2006/customXml" ds:itemID="{39574331-84BD-4B84-9C19-AF3819EF9D25}">
  <ds:schemaRefs>
    <ds:schemaRef ds:uri="http://www.plsfix.com/xml"/>
  </ds:schemaRefs>
</ds:datastoreItem>
</file>

<file path=customXml/itemProps7.xml><?xml version="1.0" encoding="utf-8"?>
<ds:datastoreItem xmlns:ds="http://schemas.openxmlformats.org/officeDocument/2006/customXml" ds:itemID="{4B09454F-41E1-447C-9179-9B6E8D213B84}">
  <ds:schemaRefs>
    <ds:schemaRef ds:uri="http://www.plsfix.com/xml"/>
  </ds:schemaRefs>
</ds:datastoreItem>
</file>

<file path=customXml/itemProps8.xml><?xml version="1.0" encoding="utf-8"?>
<ds:datastoreItem xmlns:ds="http://schemas.openxmlformats.org/officeDocument/2006/customXml" ds:itemID="{94E2C528-5CF8-48BF-B7F6-A936FAA77D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d7288e-fd47-4b8f-bda7-84d5b168c232"/>
    <ds:schemaRef ds:uri="c40748d8-3082-4089-99b4-09272b415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1971</TotalTime>
  <Words>6313</Words>
  <Application>Microsoft Office PowerPoint</Application>
  <PresentationFormat>Widescreen</PresentationFormat>
  <Paragraphs>818</Paragraphs>
  <Slides>33</Slides>
  <Notes>21</Notes>
  <HiddenSlides>4</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33</vt:i4>
      </vt:variant>
    </vt:vector>
  </HeadingPairs>
  <TitlesOfParts>
    <vt:vector size="43" baseType="lpstr">
      <vt:lpstr>Aptos</vt:lpstr>
      <vt:lpstr>Arial</vt:lpstr>
      <vt:lpstr>Arial Black</vt:lpstr>
      <vt:lpstr>Calibri</vt:lpstr>
      <vt:lpstr>Calibri Light</vt:lpstr>
      <vt:lpstr>Courier New</vt:lpstr>
      <vt:lpstr>EVERSANA Template 1Q25</vt:lpstr>
      <vt:lpstr>Eversana Template</vt:lpstr>
      <vt:lpstr>1_Eversana Template</vt:lpstr>
      <vt:lpstr>1_EVERSANA Template 1Q25</vt:lpstr>
      <vt:lpstr>ALS Research Stimuli </vt:lpstr>
      <vt:lpstr>Amyotrophic lateral sclerosis: Disease Overview</vt:lpstr>
      <vt:lpstr>Amyotrophic lateral sclerosis: Progression Overview</vt:lpstr>
      <vt:lpstr>Amyotrophic lateral sclerosis: Treatment Overview</vt:lpstr>
      <vt:lpstr>Product X Analogues</vt:lpstr>
      <vt:lpstr>In the right-hand column, please rate the performance of Product X on a scale from 1 to 5, where 1 is negative performance, and 5 is very positive performance.</vt:lpstr>
      <vt:lpstr>At what net price would you consider Product X to be acceptable, expensive, and prohibitively expensive:</vt:lpstr>
      <vt:lpstr>Product X Pricing </vt:lpstr>
      <vt:lpstr>Amyotrophic lateral sclerosis: Key Functional Scales in Assessment</vt:lpstr>
      <vt:lpstr>Amyotrophic lateral sclerosis: Key Functional Scales in Assessment</vt:lpstr>
      <vt:lpstr>Product X: Target Product Profile (Base case)</vt:lpstr>
      <vt:lpstr>Product X: Target Product Profile (Upside case)</vt:lpstr>
      <vt:lpstr>Product X: Target Product Profile (Fallback case)</vt:lpstr>
      <vt:lpstr>Benchmarking Clinical Endpoints in Approved ALS Therapies</vt:lpstr>
      <vt:lpstr>PowerPoint Presentation</vt:lpstr>
      <vt:lpstr>Amyotrophic lateral sclerosis: Key Functional Scales in Assessment</vt:lpstr>
      <vt:lpstr>Amyotrophic Lateral Sclerosis (ALS) Disease Symptoms</vt:lpstr>
      <vt:lpstr>Amyotrophic lateral sclerosis Disease Overview</vt:lpstr>
      <vt:lpstr>PowerPoint Presentation</vt:lpstr>
      <vt:lpstr>PowerPoint Presentation</vt:lpstr>
      <vt:lpstr>PowerPoint Presentation</vt:lpstr>
      <vt:lpstr>Amyotrophic lateral sclerosis: Progression and Treatments</vt:lpstr>
      <vt:lpstr>Amyotrophic lateral sclerosis: Progression and Treatments</vt:lpstr>
      <vt:lpstr>Amyotrophic Lateral Sclerosis (ALS) US Treatment Guidelines</vt:lpstr>
      <vt:lpstr>Amyotrophic Lateral Sclerosis (ALS) US Treatment Guidelines</vt:lpstr>
      <vt:lpstr>Amyotrophic Lateral Sclerosis (ALS) Treatment Overview</vt:lpstr>
      <vt:lpstr>Amyotrophic lateral sclerosis: Progression Overview</vt:lpstr>
      <vt:lpstr>Amyotrophic lateral sclerosis: Treatment Overview</vt:lpstr>
      <vt:lpstr>Amyotrophic lateral sclerosis: Treatment Overview</vt:lpstr>
      <vt:lpstr>Product X: Target Product Profile (Base case)</vt:lpstr>
      <vt:lpstr>Product X: Target Product Profile (Upside)</vt:lpstr>
      <vt:lpstr>Product X: Target Product Profile (Downside)</vt:lpstr>
      <vt:lpstr>Amyotrophic lateral sclerosis: Key Functional Scales in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Jiying Han</dc:creator>
  <cp:lastModifiedBy>Felipe Platzer</cp:lastModifiedBy>
  <cp:revision>1</cp:revision>
  <dcterms:created xsi:type="dcterms:W3CDTF">2025-10-28T16:29:59Z</dcterms:created>
  <dcterms:modified xsi:type="dcterms:W3CDTF">2025-11-14T23:25:05Z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0x010100D1838234E92C044C95FB2BB4708D77A8</vt:lpwstr>
  </property>
  <property fmtid="{D5CDD505-2E9C-101B-9397-08002B2CF9AE}" pid="3" name="MediaServiceImageTags">
    <vt:lpwstr/>
  </property>
</Properties>
</file>